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8" r:id="rId28"/>
  </p:sldMasterIdLst>
  <p:notesMasterIdLst>
    <p:notesMasterId r:id="rId67"/>
  </p:notesMasterIdLst>
  <p:handoutMasterIdLst>
    <p:handoutMasterId r:id="rId68"/>
  </p:handoutMasterIdLst>
  <p:sldIdLst>
    <p:sldId id="269" r:id="rId29"/>
    <p:sldId id="287" r:id="rId30"/>
    <p:sldId id="288" r:id="rId31"/>
    <p:sldId id="304" r:id="rId32"/>
    <p:sldId id="270" r:id="rId33"/>
    <p:sldId id="305" r:id="rId34"/>
    <p:sldId id="306" r:id="rId35"/>
    <p:sldId id="289" r:id="rId36"/>
    <p:sldId id="292" r:id="rId37"/>
    <p:sldId id="314" r:id="rId38"/>
    <p:sldId id="291" r:id="rId39"/>
    <p:sldId id="307" r:id="rId40"/>
    <p:sldId id="294" r:id="rId41"/>
    <p:sldId id="293" r:id="rId42"/>
    <p:sldId id="319" r:id="rId43"/>
    <p:sldId id="315" r:id="rId44"/>
    <p:sldId id="310" r:id="rId45"/>
    <p:sldId id="311" r:id="rId46"/>
    <p:sldId id="273" r:id="rId47"/>
    <p:sldId id="263" r:id="rId48"/>
    <p:sldId id="296" r:id="rId49"/>
    <p:sldId id="308" r:id="rId50"/>
    <p:sldId id="278" r:id="rId51"/>
    <p:sldId id="309" r:id="rId52"/>
    <p:sldId id="279" r:id="rId53"/>
    <p:sldId id="274" r:id="rId54"/>
    <p:sldId id="280" r:id="rId55"/>
    <p:sldId id="300" r:id="rId56"/>
    <p:sldId id="281" r:id="rId57"/>
    <p:sldId id="283" r:id="rId58"/>
    <p:sldId id="284" r:id="rId59"/>
    <p:sldId id="286" r:id="rId60"/>
    <p:sldId id="297" r:id="rId61"/>
    <p:sldId id="312" r:id="rId62"/>
    <p:sldId id="313" r:id="rId63"/>
    <p:sldId id="299" r:id="rId64"/>
    <p:sldId id="298" r:id="rId65"/>
    <p:sldId id="318" r:id="rId66"/>
  </p:sldIdLst>
  <p:sldSz cx="12188825" cy="6858000"/>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1008">
          <p15:clr>
            <a:srgbClr val="A4A3A4"/>
          </p15:clr>
        </p15:guide>
        <p15:guide id="3" orient="horz" pos="1152">
          <p15:clr>
            <a:srgbClr val="A4A3A4"/>
          </p15:clr>
        </p15:guide>
        <p15:guide id="4" orient="horz" pos="3888">
          <p15:clr>
            <a:srgbClr val="A4A3A4"/>
          </p15:clr>
        </p15:guide>
        <p15:guide id="5" orient="horz" pos="3072">
          <p15:clr>
            <a:srgbClr val="A4A3A4"/>
          </p15:clr>
        </p15:guide>
        <p15:guide id="6" orient="horz" pos="432">
          <p15:clr>
            <a:srgbClr val="A4A3A4"/>
          </p15:clr>
        </p15:guide>
        <p15:guide id="7" orient="horz" pos="3648">
          <p15:clr>
            <a:srgbClr val="A4A3A4"/>
          </p15:clr>
        </p15:guide>
        <p15:guide id="8" pos="3839">
          <p15:clr>
            <a:srgbClr val="A4A3A4"/>
          </p15:clr>
        </p15:guide>
        <p15:guide id="9" pos="767">
          <p15:clr>
            <a:srgbClr val="A4A3A4"/>
          </p15:clr>
        </p15:guide>
        <p15:guide id="10" pos="6911">
          <p15:clr>
            <a:srgbClr val="A4A3A4"/>
          </p15:clr>
        </p15:guide>
        <p15:guide id="11" pos="5711">
          <p15:clr>
            <a:srgbClr val="A4A3A4"/>
          </p15:clr>
        </p15:guide>
        <p15:guide id="12" pos="7247">
          <p15:clr>
            <a:srgbClr val="A4A3A4"/>
          </p15:clr>
        </p15:guide>
        <p15:guide id="13" pos="3695">
          <p15:clr>
            <a:srgbClr val="A4A3A4"/>
          </p15:clr>
        </p15:guide>
        <p15:guide id="14" pos="431">
          <p15:clr>
            <a:srgbClr val="A4A3A4"/>
          </p15:clr>
        </p15:guide>
        <p15:guide id="15" pos="2879">
          <p15:clr>
            <a:srgbClr val="A4A3A4"/>
          </p15:clr>
        </p15:guide>
      </p15:sldGuideLst>
    </p:ext>
    <p:ext uri="{2D200454-40CA-4A62-9FC3-DE9A4176ACB9}">
      <p15:notesGuideLst xmlns="" xmlns:p15="http://schemas.microsoft.com/office/powerpoint/2012/main">
        <p15:guide id="1" orient="horz" pos="2908" userDrawn="1">
          <p15:clr>
            <a:srgbClr val="A4A3A4"/>
          </p15:clr>
        </p15:guide>
        <p15:guide id="2" pos="218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64045" autoAdjust="0"/>
  </p:normalViewPr>
  <p:slideViewPr>
    <p:cSldViewPr>
      <p:cViewPr>
        <p:scale>
          <a:sx n="66" d="100"/>
          <a:sy n="66" d="100"/>
        </p:scale>
        <p:origin x="-1856" y="-168"/>
      </p:cViewPr>
      <p:guideLst>
        <p:guide orient="horz" pos="2160"/>
        <p:guide orient="horz" pos="1008"/>
        <p:guide orient="horz" pos="1152"/>
        <p:guide orient="horz" pos="3888"/>
        <p:guide orient="horz" pos="3072"/>
        <p:guide orient="horz" pos="432"/>
        <p:guide orient="horz" pos="3648"/>
        <p:guide pos="3839"/>
        <p:guide pos="767"/>
        <p:guide pos="6911"/>
        <p:guide pos="5711"/>
        <p:guide pos="7247"/>
        <p:guide pos="3695"/>
        <p:guide pos="431"/>
        <p:guide pos="2879"/>
      </p:guideLst>
    </p:cSldViewPr>
  </p:slideViewPr>
  <p:outlineViewPr>
    <p:cViewPr>
      <p:scale>
        <a:sx n="33" d="100"/>
        <a:sy n="33" d="100"/>
      </p:scale>
      <p:origin x="0" y="0"/>
    </p:cViewPr>
  </p:outlineViewPr>
  <p:notesTextViewPr>
    <p:cViewPr>
      <p:scale>
        <a:sx n="3" d="2"/>
        <a:sy n="3" d="2"/>
      </p:scale>
      <p:origin x="0" y="0"/>
    </p:cViewPr>
  </p:notesTextViewPr>
  <p:sorterViewPr>
    <p:cViewPr>
      <p:scale>
        <a:sx n="55" d="100"/>
        <a:sy n="55" d="100"/>
      </p:scale>
      <p:origin x="0" y="0"/>
    </p:cViewPr>
  </p:sorterViewPr>
  <p:notesViewPr>
    <p:cSldViewPr>
      <p:cViewPr>
        <p:scale>
          <a:sx n="60" d="100"/>
          <a:sy n="60" d="100"/>
        </p:scale>
        <p:origin x="2754" y="6"/>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4" Type="http://schemas.openxmlformats.org/officeDocument/2006/relationships/customXml" Target="../customXml/item14.xml"/><Relationship Id="rId15" Type="http://schemas.openxmlformats.org/officeDocument/2006/relationships/customXml" Target="../customXml/item15.xml"/><Relationship Id="rId16" Type="http://schemas.openxmlformats.org/officeDocument/2006/relationships/customXml" Target="../customXml/item16.xml"/><Relationship Id="rId17" Type="http://schemas.openxmlformats.org/officeDocument/2006/relationships/customXml" Target="../customXml/item17.xml"/><Relationship Id="rId18" Type="http://schemas.openxmlformats.org/officeDocument/2006/relationships/customXml" Target="../customXml/item18.xml"/><Relationship Id="rId19" Type="http://schemas.openxmlformats.org/officeDocument/2006/relationships/customXml" Target="../customXml/item19.xml"/><Relationship Id="rId63" Type="http://schemas.openxmlformats.org/officeDocument/2006/relationships/slide" Target="slides/slide35.xml"/><Relationship Id="rId64" Type="http://schemas.openxmlformats.org/officeDocument/2006/relationships/slide" Target="slides/slide36.xml"/><Relationship Id="rId65" Type="http://schemas.openxmlformats.org/officeDocument/2006/relationships/slide" Target="slides/slide37.xml"/><Relationship Id="rId66" Type="http://schemas.openxmlformats.org/officeDocument/2006/relationships/slide" Target="slides/slide38.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22.xml"/><Relationship Id="rId51" Type="http://schemas.openxmlformats.org/officeDocument/2006/relationships/slide" Target="slides/slide23.xml"/><Relationship Id="rId52" Type="http://schemas.openxmlformats.org/officeDocument/2006/relationships/slide" Target="slides/slide24.xml"/><Relationship Id="rId53" Type="http://schemas.openxmlformats.org/officeDocument/2006/relationships/slide" Target="slides/slide25.xml"/><Relationship Id="rId54" Type="http://schemas.openxmlformats.org/officeDocument/2006/relationships/slide" Target="slides/slide26.xml"/><Relationship Id="rId55" Type="http://schemas.openxmlformats.org/officeDocument/2006/relationships/slide" Target="slides/slide27.xml"/><Relationship Id="rId56" Type="http://schemas.openxmlformats.org/officeDocument/2006/relationships/slide" Target="slides/slide28.xml"/><Relationship Id="rId57" Type="http://schemas.openxmlformats.org/officeDocument/2006/relationships/slide" Target="slides/slide29.xml"/><Relationship Id="rId58" Type="http://schemas.openxmlformats.org/officeDocument/2006/relationships/slide" Target="slides/slide30.xml"/><Relationship Id="rId59" Type="http://schemas.openxmlformats.org/officeDocument/2006/relationships/slide" Target="slides/slide31.xml"/><Relationship Id="rId40" Type="http://schemas.openxmlformats.org/officeDocument/2006/relationships/slide" Target="slides/slide12.xml"/><Relationship Id="rId41" Type="http://schemas.openxmlformats.org/officeDocument/2006/relationships/slide" Target="slides/slide13.xml"/><Relationship Id="rId42" Type="http://schemas.openxmlformats.org/officeDocument/2006/relationships/slide" Target="slides/slide14.xml"/><Relationship Id="rId43" Type="http://schemas.openxmlformats.org/officeDocument/2006/relationships/slide" Target="slides/slide15.xml"/><Relationship Id="rId44" Type="http://schemas.openxmlformats.org/officeDocument/2006/relationships/slide" Target="slides/slide16.xml"/><Relationship Id="rId45" Type="http://schemas.openxmlformats.org/officeDocument/2006/relationships/slide" Target="slides/slide17.xml"/><Relationship Id="rId46" Type="http://schemas.openxmlformats.org/officeDocument/2006/relationships/slide" Target="slides/slide18.xml"/><Relationship Id="rId47" Type="http://schemas.openxmlformats.org/officeDocument/2006/relationships/slide" Target="slides/slide19.xml"/><Relationship Id="rId48" Type="http://schemas.openxmlformats.org/officeDocument/2006/relationships/slide" Target="slides/slide20.xml"/><Relationship Id="rId49" Type="http://schemas.openxmlformats.org/officeDocument/2006/relationships/slide" Target="slides/slide2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customXml" Target="../customXml/item5.xml"/><Relationship Id="rId6" Type="http://schemas.openxmlformats.org/officeDocument/2006/relationships/customXml" Target="../customXml/item6.xml"/><Relationship Id="rId7" Type="http://schemas.openxmlformats.org/officeDocument/2006/relationships/customXml" Target="../customXml/item7.xml"/><Relationship Id="rId8" Type="http://schemas.openxmlformats.org/officeDocument/2006/relationships/customXml" Target="../customXml/item8.xml"/><Relationship Id="rId9" Type="http://schemas.openxmlformats.org/officeDocument/2006/relationships/customXml" Target="../customXml/item9.xml"/><Relationship Id="rId30" Type="http://schemas.openxmlformats.org/officeDocument/2006/relationships/slide" Target="slides/slide2.xml"/><Relationship Id="rId31" Type="http://schemas.openxmlformats.org/officeDocument/2006/relationships/slide" Target="slides/slide3.xml"/><Relationship Id="rId32" Type="http://schemas.openxmlformats.org/officeDocument/2006/relationships/slide" Target="slides/slide4.xml"/><Relationship Id="rId33" Type="http://schemas.openxmlformats.org/officeDocument/2006/relationships/slide" Target="slides/slide5.xml"/><Relationship Id="rId34" Type="http://schemas.openxmlformats.org/officeDocument/2006/relationships/slide" Target="slides/slide6.xml"/><Relationship Id="rId35" Type="http://schemas.openxmlformats.org/officeDocument/2006/relationships/slide" Target="slides/slide7.xml"/><Relationship Id="rId36" Type="http://schemas.openxmlformats.org/officeDocument/2006/relationships/slide" Target="slides/slide8.xml"/><Relationship Id="rId37" Type="http://schemas.openxmlformats.org/officeDocument/2006/relationships/slide" Target="slides/slide9.xml"/><Relationship Id="rId38" Type="http://schemas.openxmlformats.org/officeDocument/2006/relationships/slide" Target="slides/slide10.xml"/><Relationship Id="rId39" Type="http://schemas.openxmlformats.org/officeDocument/2006/relationships/slide" Target="slides/slide11.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customXml" Target="../customXml/item20.xml"/><Relationship Id="rId21" Type="http://schemas.openxmlformats.org/officeDocument/2006/relationships/customXml" Target="../customXml/item21.xml"/><Relationship Id="rId22" Type="http://schemas.openxmlformats.org/officeDocument/2006/relationships/customXml" Target="../customXml/item22.xml"/><Relationship Id="rId23" Type="http://schemas.openxmlformats.org/officeDocument/2006/relationships/customXml" Target="../customXml/item23.xml"/><Relationship Id="rId24" Type="http://schemas.openxmlformats.org/officeDocument/2006/relationships/customXml" Target="../customXml/item24.xml"/><Relationship Id="rId25" Type="http://schemas.openxmlformats.org/officeDocument/2006/relationships/customXml" Target="../customXml/item25.xml"/><Relationship Id="rId26" Type="http://schemas.openxmlformats.org/officeDocument/2006/relationships/customXml" Target="../customXml/item26.xml"/><Relationship Id="rId27" Type="http://schemas.openxmlformats.org/officeDocument/2006/relationships/customXml" Target="../customXml/item27.xml"/><Relationship Id="rId28" Type="http://schemas.openxmlformats.org/officeDocument/2006/relationships/slideMaster" Target="slideMasters/slideMaster1.xml"/><Relationship Id="rId29" Type="http://schemas.openxmlformats.org/officeDocument/2006/relationships/slide" Target="slides/slide1.xml"/><Relationship Id="rId73" Type="http://schemas.openxmlformats.org/officeDocument/2006/relationships/tableStyles" Target="tableStyles.xml"/><Relationship Id="rId60" Type="http://schemas.openxmlformats.org/officeDocument/2006/relationships/slide" Target="slides/slide32.xml"/><Relationship Id="rId61" Type="http://schemas.openxmlformats.org/officeDocument/2006/relationships/slide" Target="slides/slide33.xml"/><Relationship Id="rId62" Type="http://schemas.openxmlformats.org/officeDocument/2006/relationships/slide" Target="slides/slide34.xml"/><Relationship Id="rId10" Type="http://schemas.openxmlformats.org/officeDocument/2006/relationships/customXml" Target="../customXml/item10.xml"/><Relationship Id="rId11" Type="http://schemas.openxmlformats.org/officeDocument/2006/relationships/customXml" Target="../customXml/item11.xml"/><Relationship Id="rId12" Type="http://schemas.openxmlformats.org/officeDocument/2006/relationships/customXml" Target="../customXml/item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a:p>
        </p:txBody>
      </p:sp>
      <p:sp>
        <p:nvSpPr>
          <p:cNvPr id="3" name="Date Placeholder 2"/>
          <p:cNvSpPr>
            <a:spLocks noGrp="1"/>
          </p:cNvSpPr>
          <p:nvPr>
            <p:ph type="dt" sz="quarter" idx="1"/>
          </p:nvPr>
        </p:nvSpPr>
        <p:spPr>
          <a:xfrm>
            <a:off x="3927775" y="0"/>
            <a:ext cx="3004820" cy="461645"/>
          </a:xfrm>
          <a:prstGeom prst="rect">
            <a:avLst/>
          </a:prstGeom>
        </p:spPr>
        <p:txBody>
          <a:bodyPr vert="horz" lIns="92382" tIns="46191" rIns="92382" bIns="46191" rtlCol="0"/>
          <a:lstStyle>
            <a:lvl1pPr algn="r">
              <a:defRPr sz="1200"/>
            </a:lvl1pPr>
          </a:lstStyle>
          <a:p>
            <a:fld id="{128FCA9C-FF92-4024-BDEC-A6D3B663DC09}" type="datetimeFigureOut">
              <a:rPr lang="en-US"/>
              <a:t>5/14/15</a:t>
            </a:fld>
            <a:endParaRPr/>
          </a:p>
        </p:txBody>
      </p:sp>
      <p:sp>
        <p:nvSpPr>
          <p:cNvPr id="4" name="Footer Placeholder 3"/>
          <p:cNvSpPr>
            <a:spLocks noGrp="1"/>
          </p:cNvSpPr>
          <p:nvPr>
            <p:ph type="ftr" sz="quarter" idx="2"/>
          </p:nvPr>
        </p:nvSpPr>
        <p:spPr>
          <a:xfrm>
            <a:off x="0" y="8769653"/>
            <a:ext cx="3004820" cy="461645"/>
          </a:xfrm>
          <a:prstGeom prst="rect">
            <a:avLst/>
          </a:prstGeom>
        </p:spPr>
        <p:txBody>
          <a:bodyPr vert="horz" lIns="92382" tIns="46191" rIns="92382" bIns="46191" rtlCol="0" anchor="b"/>
          <a:lstStyle>
            <a:lvl1pPr algn="l">
              <a:defRPr sz="1200"/>
            </a:lvl1pPr>
          </a:lstStyle>
          <a:p>
            <a:endParaRPr/>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82" tIns="46191" rIns="92382" bIns="46191"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772AB877-E7B1-4681-847E-D0918612832B}" type="datetimeFigureOut">
              <a:rPr lang="en-US"/>
              <a:t>5/14/15</a:t>
            </a:fld>
            <a:endParaRPr/>
          </a:p>
        </p:txBody>
      </p:sp>
      <p:sp>
        <p:nvSpPr>
          <p:cNvPr id="4" name="Slide Image Placeholder 3"/>
          <p:cNvSpPr>
            <a:spLocks noGrp="1" noRot="1" noChangeAspect="1"/>
          </p:cNvSpPr>
          <p:nvPr>
            <p:ph type="sldImg" idx="2"/>
          </p:nvPr>
        </p:nvSpPr>
        <p:spPr>
          <a:xfrm>
            <a:off x="390525" y="692150"/>
            <a:ext cx="6153150" cy="3462338"/>
          </a:xfrm>
          <a:prstGeom prst="rect">
            <a:avLst/>
          </a:prstGeom>
          <a:noFill/>
          <a:ln w="12700">
            <a:solidFill>
              <a:prstClr val="black"/>
            </a:solidFill>
          </a:ln>
        </p:spPr>
        <p:txBody>
          <a:bodyPr vert="horz" lIns="92382" tIns="46191" rIns="92382" bIns="46191" rtlCol="0" anchor="ctr"/>
          <a:lstStyle/>
          <a:p>
            <a:endParaRPr/>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up animation] </a:t>
            </a:r>
          </a:p>
          <a:p>
            <a:r>
              <a:rPr lang="en-US" dirty="0" smtClean="0"/>
              <a:t>This presentation will make the case for using maps to focus and refine strategic efforts and identify opportunities for ministry.  I will use a tools which are available to you to “see” your data and research in new ways through mapping.</a:t>
            </a:r>
          </a:p>
          <a:p>
            <a:endParaRPr lang="en-US" dirty="0"/>
          </a:p>
          <a:p>
            <a:r>
              <a:rPr lang="en-US" dirty="0" smtClean="0"/>
              <a:t>For many years, the mission research community has consumed information and data in various forms such as spreadsheets, lists, and text documents.  Each of these tools have</a:t>
            </a:r>
            <a:r>
              <a:rPr lang="en-US" baseline="0" dirty="0" smtClean="0"/>
              <a:t> advantages  and are extremely useful in their proper place.  However, not all of the tools we have used have given us a good perspective on the data.  These formats do not provide an effective method for “seeing” strategic data in a way that combines multiple sets of information into a more comprehensive perspective of what is occurring.  </a:t>
            </a:r>
          </a:p>
          <a:p>
            <a:endParaRPr lang="en-US" dirty="0"/>
          </a:p>
          <a:p>
            <a:r>
              <a:rPr lang="en-US" dirty="0" smtClean="0"/>
              <a:t>This session is an applied session as we will demonstrate the “how </a:t>
            </a:r>
            <a:r>
              <a:rPr lang="en-US" dirty="0" err="1" smtClean="0"/>
              <a:t>tos</a:t>
            </a:r>
            <a:r>
              <a:rPr lang="en-US" dirty="0" smtClean="0"/>
              <a:t>” to enable you to map.</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3494651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a:t>
            </a:r>
            <a:r>
              <a:rPr lang="en-US" baseline="0" dirty="0" err="1" smtClean="0"/>
              <a:t>Madaba</a:t>
            </a:r>
            <a:r>
              <a:rPr lang="en-US" baseline="0" dirty="0" smtClean="0"/>
              <a:t> Map which is a mosaic map found in the floor of St. George Church in Jordan.  It represents the middle east in 542AD. It was buried in 746 as an earthquake destroyed the existing church.   This map was rediscovered in 1884 during construction of a new church.</a:t>
            </a:r>
          </a:p>
          <a:p>
            <a:endParaRPr lang="en-US" baseline="0" dirty="0" smtClean="0"/>
          </a:p>
          <a:p>
            <a:r>
              <a:rPr lang="en-US" baseline="0" dirty="0" smtClean="0"/>
              <a:t>This map is oriented east </a:t>
            </a:r>
            <a:r>
              <a:rPr lang="en-US" baseline="0" dirty="0" smtClean="0"/>
              <a:t>with two fishing boats in the Dead Sea.  Jerusalem in the lower middle. Maps orient us to our world.</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253252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23818" rtl="0" eaLnBrk="1" fontAlgn="auto" latinLnBrk="0" hangingPunct="1">
              <a:lnSpc>
                <a:spcPct val="100000"/>
              </a:lnSpc>
              <a:spcBef>
                <a:spcPts val="0"/>
              </a:spcBef>
              <a:spcAft>
                <a:spcPts val="0"/>
              </a:spcAft>
              <a:buClrTx/>
              <a:buSzTx/>
              <a:buFontTx/>
              <a:buNone/>
              <a:tabLst/>
              <a:defRPr/>
            </a:pPr>
            <a:r>
              <a:rPr lang="en-US" dirty="0" smtClean="0"/>
              <a:t>Maps have been a part</a:t>
            </a:r>
            <a:r>
              <a:rPr lang="en-US" baseline="0" dirty="0" smtClean="0"/>
              <a:t> of mission strategy as guiding forces to reach the unreached and go where the Gospel has not gone.  This is a map indicating prevailing religions and the progress of Evangelization from </a:t>
            </a:r>
            <a:r>
              <a:rPr lang="en-US" b="1" baseline="0" dirty="0" smtClean="0"/>
              <a:t>1894. </a:t>
            </a:r>
          </a:p>
          <a:p>
            <a:pPr marL="0" marR="0" indent="0" algn="l" defTabSz="923818"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23818" rtl="0" eaLnBrk="1" fontAlgn="auto" latinLnBrk="0" hangingPunct="1">
              <a:lnSpc>
                <a:spcPct val="100000"/>
              </a:lnSpc>
              <a:spcBef>
                <a:spcPts val="0"/>
              </a:spcBef>
              <a:spcAft>
                <a:spcPts val="0"/>
              </a:spcAft>
              <a:buClrTx/>
              <a:buSzTx/>
              <a:buFontTx/>
              <a:buNone/>
              <a:tabLst/>
              <a:defRPr/>
            </a:pPr>
            <a:r>
              <a:rPr lang="en-US" baseline="0" dirty="0" smtClean="0"/>
              <a:t>Although it is difficult to see, this map gives a visual representation here of how mission researchers viewed the world in their day.  The definitions and nomenclature were very different than those we use today.  </a:t>
            </a:r>
          </a:p>
          <a:p>
            <a:pPr marL="0" marR="0" indent="0" algn="l" defTabSz="923818"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2391682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23818" rtl="0" eaLnBrk="1" fontAlgn="auto" latinLnBrk="0" hangingPunct="1">
              <a:lnSpc>
                <a:spcPct val="100000"/>
              </a:lnSpc>
              <a:spcBef>
                <a:spcPts val="0"/>
              </a:spcBef>
              <a:spcAft>
                <a:spcPts val="0"/>
              </a:spcAft>
              <a:buClrTx/>
              <a:buSzTx/>
              <a:buFontTx/>
              <a:buNone/>
              <a:tabLst/>
              <a:defRPr/>
            </a:pPr>
            <a:r>
              <a:rPr lang="en-US" dirty="0" smtClean="0"/>
              <a:t>Let’s look at this in more detail.  This was a</a:t>
            </a:r>
            <a:r>
              <a:rPr lang="en-US" baseline="0" dirty="0" smtClean="0"/>
              <a:t> guide for missions as they decided to move  toward the unreached.   Geography had improved during the European colonization period and maps were more accurate depictions of more than just geography.  Corrections to Strabo’s map were incorporated so we can see the Red Sea and the Persian Gulf. </a:t>
            </a:r>
          </a:p>
          <a:p>
            <a:pPr marL="0" marR="0" indent="0" algn="l" defTabSz="923818"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23818" rtl="0" eaLnBrk="1" fontAlgn="auto" latinLnBrk="0" hangingPunct="1">
              <a:lnSpc>
                <a:spcPct val="100000"/>
              </a:lnSpc>
              <a:spcBef>
                <a:spcPts val="0"/>
              </a:spcBef>
              <a:spcAft>
                <a:spcPts val="0"/>
              </a:spcAft>
              <a:buClrTx/>
              <a:buSzTx/>
              <a:buFontTx/>
              <a:buNone/>
              <a:tabLst/>
              <a:defRPr/>
            </a:pPr>
            <a:r>
              <a:rPr lang="en-US" baseline="0" dirty="0" smtClean="0"/>
              <a:t>Notice the Sahara and Gobi deserts.  The empty quarter of Saudi Arabia. GOLD stars represented mission stations.  The stars are very difficult to see as the map has faded but they are found around the edges of Africa. </a:t>
            </a:r>
            <a:endParaRPr lang="en-US" dirty="0" smtClean="0"/>
          </a:p>
          <a:p>
            <a:pPr marL="0" marR="0" indent="0" algn="l" defTabSz="923818"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1040110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Regarding strategy, this was the legend</a:t>
            </a:r>
            <a:r>
              <a:rPr lang="en-US" baseline="0" dirty="0" smtClean="0"/>
              <a:t> to the map.  The religious categories were Heathen, Pagan, Mohammedan, Jews, Protestant, Roman Catholic and Greek &amp; Oriental.  GOLD stars represented mission stations.</a:t>
            </a:r>
          </a:p>
          <a:p>
            <a:endParaRPr lang="en-US" baseline="0" dirty="0" smtClean="0"/>
          </a:p>
          <a:p>
            <a:r>
              <a:rPr lang="en-US" baseline="0" dirty="0" smtClean="0"/>
              <a:t>This map represents the best in </a:t>
            </a:r>
            <a:r>
              <a:rPr lang="en-US" baseline="0" dirty="0" err="1" smtClean="0"/>
              <a:t>missiological</a:t>
            </a:r>
            <a:r>
              <a:rPr lang="en-US" baseline="0" dirty="0" smtClean="0"/>
              <a:t> thinking and their understanding of research data.  Much of the information shown here was gathered from various mission agencies and missionaries themselves.   This map raises several questions.  </a:t>
            </a:r>
          </a:p>
          <a:p>
            <a:pPr marL="228600" indent="-228600">
              <a:buAutoNum type="arabicPeriod"/>
            </a:pPr>
            <a:r>
              <a:rPr lang="en-US" baseline="0" dirty="0" smtClean="0"/>
              <a:t>How do we define other religions?</a:t>
            </a:r>
          </a:p>
          <a:p>
            <a:pPr marL="228600" indent="-228600">
              <a:buAutoNum type="arabicPeriod"/>
            </a:pPr>
            <a:r>
              <a:rPr lang="en-US" baseline="0" dirty="0" smtClean="0"/>
              <a:t>How do demographics impact strategy?</a:t>
            </a:r>
          </a:p>
          <a:p>
            <a:pPr marL="228600" indent="-228600">
              <a:buAutoNum type="arabicPeriod"/>
            </a:pPr>
            <a:r>
              <a:rPr lang="en-US" baseline="0" dirty="0" smtClean="0"/>
              <a:t>What other questions does this map raise for you?</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1915160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818">
              <a:defRPr/>
            </a:pPr>
            <a:r>
              <a:rPr lang="en-US" dirty="0" smtClean="0"/>
              <a:t>Over</a:t>
            </a:r>
            <a:r>
              <a:rPr lang="en-US" baseline="0" dirty="0" smtClean="0"/>
              <a:t> the next 100 years, many changes occurred in what became available for showing progress of the gospel.  With computer mapping programs such as Atlas Mapping Software and the event of databases, it became possible to map the spread of Evangelization globally.  </a:t>
            </a:r>
            <a:r>
              <a:rPr lang="en-US" dirty="0" smtClean="0"/>
              <a:t>In 1996,</a:t>
            </a:r>
            <a:r>
              <a:rPr lang="en-US" baseline="0" dirty="0" smtClean="0"/>
              <a:t> Global Research working with our many partners produced the Status of Global Evangelization Map (SGE Map) using data from various agencies to build a language map of all peoples. For many, this was the first time they saw </a:t>
            </a:r>
            <a:r>
              <a:rPr lang="en-US" baseline="0" dirty="0" err="1" smtClean="0"/>
              <a:t>lostness</a:t>
            </a:r>
            <a:r>
              <a:rPr lang="en-US" baseline="0" dirty="0" smtClean="0"/>
              <a:t> visually.  Based on this map and the </a:t>
            </a:r>
            <a:r>
              <a:rPr lang="en-US" baseline="0" dirty="0" smtClean="0"/>
              <a:t>data, It was possible for us to see the spatial relationship between people groups, identify people group language boundaries AND identify incorrect data.</a:t>
            </a:r>
            <a:endParaRPr lang="en-US" baseline="0" dirty="0" smtClean="0"/>
          </a:p>
          <a:p>
            <a:pPr defTabSz="923818">
              <a:defRPr/>
            </a:pPr>
            <a:endParaRPr lang="en-US" baseline="0" dirty="0" smtClean="0"/>
          </a:p>
          <a:p>
            <a:pPr defTabSz="923818">
              <a:defRPr/>
            </a:pPr>
            <a:r>
              <a:rPr lang="en-US" baseline="0" dirty="0" smtClean="0"/>
              <a:t>The data behind this map was developed by GMI and SIL based on language.  Each of the polygons represents a separate language with the Global Evangelization Model scale on the polygon.  At this point in history, missiologists referred to people in World A, B, or C.  World A peoples are ethnolinguistic peoples of which half their members have little, or no, access to the Gospel.  This map focused on access to the gospel. Again definitions come into play here.  What do we mean by access?  Is having a Bible in one’s language access to the Scriptures or is the second issue of availability more critical for evangelization</a:t>
            </a:r>
            <a:r>
              <a:rPr lang="en-US" baseline="0" dirty="0" smtClean="0"/>
              <a:t>?  The 1040 Window was part of this understanding of people groups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14</a:t>
            </a:fld>
            <a:endParaRPr lang="en-US"/>
          </a:p>
        </p:txBody>
      </p:sp>
    </p:spTree>
    <p:extLst>
      <p:ext uri="{BB962C8B-B14F-4D97-AF65-F5344CB8AC3E}">
        <p14:creationId xmlns:p14="http://schemas.microsoft.com/office/powerpoint/2010/main" val="3810520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818">
              <a:defRPr/>
            </a:pPr>
            <a:r>
              <a:rPr lang="en-US" dirty="0" smtClean="0"/>
              <a:t>Over</a:t>
            </a:r>
            <a:r>
              <a:rPr lang="en-US" baseline="0" dirty="0" smtClean="0"/>
              <a:t> the next 100 years, many changes occurred in what became available for showing progress of the gospel.  With computer mapping programs such as Atlas Mapping Software and the event of databases, it became possible to map the spread of Evangelization globally.  </a:t>
            </a:r>
            <a:r>
              <a:rPr lang="en-US" dirty="0" smtClean="0"/>
              <a:t>In </a:t>
            </a:r>
            <a:r>
              <a:rPr lang="en-US" b="1" dirty="0" smtClean="0"/>
              <a:t>1996,</a:t>
            </a:r>
            <a:r>
              <a:rPr lang="en-US" b="1" baseline="0" dirty="0" smtClean="0"/>
              <a:t> </a:t>
            </a:r>
            <a:r>
              <a:rPr lang="en-US" baseline="0" dirty="0" smtClean="0"/>
              <a:t>Global Research working with our many partners produced the Status of Global Evangelization Map (SGE Map) using data from various agencies to build a language map of all peoples. For many, this was the first time they saw lostness visually.  Based on this map and the data, It was possible for us to see the spatial relationship between people groups, identify people group language boundaries AND identify incorrect data.</a:t>
            </a:r>
          </a:p>
          <a:p>
            <a:pPr defTabSz="923818">
              <a:defRPr/>
            </a:pPr>
            <a:endParaRPr lang="en-US" baseline="0" dirty="0" smtClean="0"/>
          </a:p>
          <a:p>
            <a:pPr defTabSz="923818">
              <a:defRPr/>
            </a:pPr>
            <a:r>
              <a:rPr lang="en-US" baseline="0" dirty="0" smtClean="0"/>
              <a:t>The data behind this map was developed by GMI and SIL based on language.  Each of the polygons represents a separate language with the Global Evangelization Model scale on the polygon.  At this point in history, missiologists referred to people in World A, B, or C.  World A peoples are </a:t>
            </a:r>
            <a:r>
              <a:rPr lang="en-US" baseline="0" dirty="0" err="1" smtClean="0"/>
              <a:t>ethnolinguistic</a:t>
            </a:r>
            <a:r>
              <a:rPr lang="en-US" baseline="0" dirty="0" smtClean="0"/>
              <a:t> peoples of which half their members have little, or no, access to the Gospel.  This map focused on access to the gospel. Again definitions come into play here.  What do we mean by access?  Is having a Bible in one’s language access to the Scriptures or is the second issue of availability more critical for evangelization?  The 1040 Window was part of this understanding of people groups.  The 1040 Window was approximately 10 degrees north and 40 degrees north latitude.  And was known as the Resistant Belt with the majority of the world’s Buddhists, Muslims, &amp; Hindus.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15</a:t>
            </a:fld>
            <a:endParaRPr lang="en-US"/>
          </a:p>
        </p:txBody>
      </p:sp>
    </p:spTree>
    <p:extLst>
      <p:ext uri="{BB962C8B-B14F-4D97-AF65-F5344CB8AC3E}">
        <p14:creationId xmlns:p14="http://schemas.microsoft.com/office/powerpoint/2010/main" val="3810520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818">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16</a:t>
            </a:fld>
            <a:endParaRPr lang="en-US"/>
          </a:p>
        </p:txBody>
      </p:sp>
    </p:spTree>
    <p:extLst>
      <p:ext uri="{BB962C8B-B14F-4D97-AF65-F5344CB8AC3E}">
        <p14:creationId xmlns:p14="http://schemas.microsoft.com/office/powerpoint/2010/main" val="3810520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818">
              <a:defRPr/>
            </a:pPr>
            <a:r>
              <a:rPr lang="en-US" dirty="0" smtClean="0"/>
              <a:t>Over</a:t>
            </a:r>
            <a:r>
              <a:rPr lang="en-US" baseline="0" dirty="0" smtClean="0"/>
              <a:t> the next </a:t>
            </a:r>
            <a:r>
              <a:rPr lang="en-US" baseline="0" dirty="0" smtClean="0"/>
              <a:t>20 </a:t>
            </a:r>
            <a:r>
              <a:rPr lang="en-US" baseline="0" dirty="0" smtClean="0"/>
              <a:t>years, </a:t>
            </a:r>
            <a:r>
              <a:rPr lang="en-US" baseline="0" dirty="0" smtClean="0"/>
              <a:t>again many </a:t>
            </a:r>
            <a:r>
              <a:rPr lang="en-US" baseline="0" dirty="0" smtClean="0"/>
              <a:t>changes </a:t>
            </a:r>
            <a:r>
              <a:rPr lang="en-US" baseline="0" dirty="0" smtClean="0"/>
              <a:t>happened with both the Advance of the Gospel and the increasing level of precision in locating people groups and mapping them.  From 1996 with the Status of Global Evangelization (SGE) to Global Status of Evangelical Christianity (GSEC) maps moved from a language polygon based approach to a point centric people group methodology with each point normalized on 50,000 people.  Therefore, where there more people live, there are more dots.  </a:t>
            </a:r>
          </a:p>
          <a:p>
            <a:pPr defTabSz="923818">
              <a:defRPr/>
            </a:pPr>
            <a:endParaRPr lang="en-US" baseline="0" dirty="0" smtClean="0"/>
          </a:p>
          <a:p>
            <a:pPr defTabSz="923818">
              <a:defRPr/>
            </a:pPr>
            <a:r>
              <a:rPr lang="en-US" baseline="0" dirty="0" smtClean="0"/>
              <a:t>This map has driven strategy through the GSEC scale.  It has help in identifying the unreached and unengaged.</a:t>
            </a:r>
          </a:p>
          <a:p>
            <a:pPr defTabSz="923818">
              <a:defRPr/>
            </a:pPr>
            <a:r>
              <a:rPr lang="en-US" baseline="0" dirty="0" smtClean="0"/>
              <a:t>Downloadable from </a:t>
            </a:r>
            <a:r>
              <a:rPr lang="en-US" baseline="0" dirty="0" err="1" smtClean="0"/>
              <a:t>peoplegroups.org</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17</a:t>
            </a:fld>
            <a:endParaRPr lang="en-US"/>
          </a:p>
        </p:txBody>
      </p:sp>
    </p:spTree>
    <p:extLst>
      <p:ext uri="{BB962C8B-B14F-4D97-AF65-F5344CB8AC3E}">
        <p14:creationId xmlns:p14="http://schemas.microsoft.com/office/powerpoint/2010/main" val="1105475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2015, a new map was launched to highlight the progress made toward reaching the unreached.  The </a:t>
            </a:r>
            <a:r>
              <a:rPr lang="en-US" baseline="0" dirty="0" err="1" smtClean="0"/>
              <a:t>symbology</a:t>
            </a:r>
            <a:r>
              <a:rPr lang="en-US" baseline="0" dirty="0" smtClean="0"/>
              <a:t> was simplified to three level.  Easy to understand and follow for almost anyone.  Again, this is available in poster and 8.5X11 page size.</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3763582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818">
              <a:defRPr/>
            </a:pPr>
            <a:r>
              <a:rPr lang="en-US" dirty="0" smtClean="0"/>
              <a:t>As you can tell, I like maps.  I like maps in books, folded maps, rolled maps.  Why?</a:t>
            </a:r>
            <a:r>
              <a:rPr lang="en-US" baseline="0" dirty="0" smtClean="0"/>
              <a:t>  Maps give a larger context to the strategic issues we face.  There may be reasons why we cannot reach a specific people group related to physical or geographical boundaries.  Maps, used strategically, can provide essential information but digital, electronic maps are even more useful. </a:t>
            </a:r>
            <a:endParaRPr lang="en-US" dirty="0"/>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3890140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Spreadsheets serve as an excellent vehicle for presenting large amounts of numerical data which fits neatly into rows</a:t>
            </a:r>
            <a:r>
              <a:rPr lang="en-US" baseline="0" dirty="0" smtClean="0"/>
              <a:t> and columns.  This slide shows a spreadsheet </a:t>
            </a:r>
            <a:r>
              <a:rPr lang="en-US" dirty="0" smtClean="0"/>
              <a:t>with </a:t>
            </a:r>
            <a:r>
              <a:rPr lang="en-US" baseline="0" dirty="0" smtClean="0"/>
              <a:t>42 columns and 375 rows and it is a subset of a people group list – 367 rows of UUPGS.  </a:t>
            </a:r>
          </a:p>
          <a:p>
            <a:endParaRPr lang="en-US" dirty="0"/>
          </a:p>
          <a:p>
            <a:r>
              <a:rPr lang="en-US" baseline="0" dirty="0" smtClean="0"/>
              <a:t>Spreadsheets do a great job of isolating a single row or calculating columns but they are limited</a:t>
            </a:r>
            <a:r>
              <a:rPr lang="en-US" dirty="0" smtClean="0"/>
              <a:t> in showing the relationships spatially.  </a:t>
            </a:r>
            <a:r>
              <a:rPr lang="en-US" dirty="0"/>
              <a:t> </a:t>
            </a:r>
            <a:r>
              <a:rPr lang="en-US" dirty="0" smtClean="0"/>
              <a:t>You can sort by attributes such as country, city, language, or religion.  </a:t>
            </a:r>
          </a:p>
          <a:p>
            <a:endParaRPr lang="en-US" baseline="0" dirty="0"/>
          </a:p>
          <a:p>
            <a:r>
              <a:rPr lang="en-US" dirty="0" smtClean="0"/>
              <a:t>One challenge with spreadsheets is </a:t>
            </a:r>
            <a:r>
              <a:rPr lang="en-US" baseline="0" dirty="0" smtClean="0"/>
              <a:t>many people do not or</a:t>
            </a:r>
            <a:r>
              <a:rPr lang="en-US" dirty="0" smtClean="0"/>
              <a:t> </a:t>
            </a:r>
            <a:r>
              <a:rPr lang="en-US" baseline="0" dirty="0" smtClean="0"/>
              <a:t>are unable to consume this data in a spreadsheet.  </a:t>
            </a:r>
          </a:p>
          <a:p>
            <a:endParaRPr lang="en-US" dirty="0"/>
          </a:p>
          <a:p>
            <a:r>
              <a:rPr lang="en-US" dirty="0" smtClean="0"/>
              <a:t>Another challenge is hard copy data which is unavailable in electronic formats so extraction is not easy.  Scraping websites for data is a very inefficient way to gather data.  Another issue we face is awareness of other data that might inform or enhance our research.  Who has already studied this topic?  Has it been done with my research interest or do I want to take another slant on the problem.</a:t>
            </a:r>
          </a:p>
          <a:p>
            <a:endParaRPr lang="en-US" dirty="0"/>
          </a:p>
          <a:p>
            <a:r>
              <a:rPr lang="en-US" dirty="0" smtClean="0"/>
              <a:t>I believe there is data out there ready to be consumed through maps.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3310728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A181B6-B371-4031-9CBE-ED0985B01CB6}" type="slidenum">
              <a:rPr lang="en-US"/>
              <a:pPr/>
              <a:t>20</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dirty="0" smtClean="0"/>
              <a:t>We</a:t>
            </a:r>
            <a:r>
              <a:rPr lang="en-US" baseline="0" dirty="0" smtClean="0"/>
              <a:t> have discussed strategy and the importance of maps.</a:t>
            </a:r>
          </a:p>
          <a:p>
            <a:r>
              <a:rPr lang="en-US" baseline="0" dirty="0" smtClean="0"/>
              <a:t>We have looked at historical and current maps.</a:t>
            </a:r>
          </a:p>
          <a:p>
            <a:pPr marL="171450" indent="-171450">
              <a:buFont typeface="Arial" panose="020B0604020202020204" pitchFamily="34" charset="0"/>
              <a:buChar char="•"/>
            </a:pPr>
            <a:r>
              <a:rPr lang="en-US" baseline="0" dirty="0" smtClean="0"/>
              <a:t>All maps are data driven but digital maps live off of data.</a:t>
            </a:r>
          </a:p>
          <a:p>
            <a:r>
              <a:rPr lang="en-US" baseline="0" dirty="0" smtClean="0"/>
              <a:t>With the explosion of mapping, countries, cities, all sorts of educational and public institutions are providing data to their customers.  Therefore, it is available to anyone who knows how to get it.  </a:t>
            </a:r>
          </a:p>
          <a:p>
            <a:pPr marL="171450" indent="-171450">
              <a:buFont typeface="Arial" panose="020B0604020202020204" pitchFamily="34" charset="0"/>
              <a:buChar char="•"/>
            </a:pPr>
            <a:r>
              <a:rPr lang="en-US" baseline="0" dirty="0" smtClean="0"/>
              <a:t>There are great advantages is knowing where data resides, how you can use it, and you don’t have to duplicate or replicate the data in your own databases.</a:t>
            </a:r>
          </a:p>
          <a:p>
            <a:endParaRPr lang="en-US" baseline="0" dirty="0" smtClean="0"/>
          </a:p>
          <a:p>
            <a:r>
              <a:rPr lang="en-US" baseline="0" dirty="0" smtClean="0"/>
              <a:t>Let’s dive into this and show you how readily available digital mapping is for strategic impact.</a:t>
            </a:r>
            <a:endParaRPr lang="en-US" dirty="0"/>
          </a:p>
        </p:txBody>
      </p:sp>
    </p:spTree>
    <p:extLst>
      <p:ext uri="{BB962C8B-B14F-4D97-AF65-F5344CB8AC3E}">
        <p14:creationId xmlns:p14="http://schemas.microsoft.com/office/powerpoint/2010/main" val="2229052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 recently, making</a:t>
            </a:r>
            <a:r>
              <a:rPr lang="en-US" baseline="0" dirty="0" smtClean="0"/>
              <a:t> digital maps from various data sets was a time consuming, expertise laden, and tedious.  In the last 2 years, ESRI (</a:t>
            </a:r>
            <a:r>
              <a:rPr lang="en-US" dirty="0"/>
              <a:t>Environmental Systems Research Institute</a:t>
            </a:r>
            <a:r>
              <a:rPr lang="en-US" baseline="0" dirty="0" smtClean="0"/>
              <a:t>) has developed tools that do not require deep specialized training or extensive mapping experience.  </a:t>
            </a:r>
          </a:p>
          <a:p>
            <a:endParaRPr lang="en-US" baseline="0" dirty="0" smtClean="0"/>
          </a:p>
          <a:p>
            <a:r>
              <a:rPr lang="en-US" baseline="0" dirty="0" smtClean="0"/>
              <a:t>Go to Arcgisonline.com</a:t>
            </a:r>
          </a:p>
          <a:p>
            <a:r>
              <a:rPr lang="en-US" baseline="0" dirty="0" smtClean="0"/>
              <a:t>Click Try </a:t>
            </a:r>
            <a:r>
              <a:rPr lang="en-US" baseline="0" dirty="0" err="1" smtClean="0"/>
              <a:t>Arcgis</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21</a:t>
            </a:fld>
            <a:endParaRPr lang="en-US"/>
          </a:p>
        </p:txBody>
      </p:sp>
    </p:spTree>
    <p:extLst>
      <p:ext uri="{BB962C8B-B14F-4D97-AF65-F5344CB8AC3E}">
        <p14:creationId xmlns:p14="http://schemas.microsoft.com/office/powerpoint/2010/main" val="883490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what you get with this</a:t>
            </a:r>
            <a:r>
              <a:rPr lang="en-US" baseline="0" dirty="0" smtClean="0"/>
              <a:t> 60 day trial</a:t>
            </a:r>
          </a:p>
          <a:p>
            <a:r>
              <a:rPr lang="en-US" baseline="0" dirty="0" smtClean="0"/>
              <a:t>Walk through the options</a:t>
            </a:r>
          </a:p>
          <a:p>
            <a:r>
              <a:rPr lang="en-US" baseline="0" dirty="0" smtClean="0"/>
              <a:t>Look at the various options you have available to you.  If you</a:t>
            </a:r>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69C971FF-EF28-4195-A575-329446EFAA55}" type="slidenum">
              <a:rPr lang="en-US" smtClean="0"/>
              <a:t>22</a:t>
            </a:fld>
            <a:endParaRPr lang="en-US"/>
          </a:p>
        </p:txBody>
      </p:sp>
    </p:spTree>
    <p:extLst>
      <p:ext uri="{BB962C8B-B14F-4D97-AF65-F5344CB8AC3E}">
        <p14:creationId xmlns:p14="http://schemas.microsoft.com/office/powerpoint/2010/main" val="3533618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confirmation email is received</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23</a:t>
            </a:fld>
            <a:endParaRPr lang="en-US"/>
          </a:p>
        </p:txBody>
      </p:sp>
    </p:spTree>
    <p:extLst>
      <p:ext uri="{BB962C8B-B14F-4D97-AF65-F5344CB8AC3E}">
        <p14:creationId xmlns:p14="http://schemas.microsoft.com/office/powerpoint/2010/main" val="2571131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Email verification so click on the link.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24</a:t>
            </a:fld>
            <a:endParaRPr lang="en-US"/>
          </a:p>
        </p:txBody>
      </p:sp>
    </p:spTree>
    <p:extLst>
      <p:ext uri="{BB962C8B-B14F-4D97-AF65-F5344CB8AC3E}">
        <p14:creationId xmlns:p14="http://schemas.microsoft.com/office/powerpoint/2010/main" val="1207157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you are logged on to Arcgisonline – I will call it AGOL for short.</a:t>
            </a:r>
          </a:p>
          <a:p>
            <a:endParaRPr lang="en-US" dirty="0"/>
          </a:p>
          <a:p>
            <a:r>
              <a:rPr lang="en-US" dirty="0" smtClean="0"/>
              <a:t>Click on map to create a new map</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25</a:t>
            </a:fld>
            <a:endParaRPr lang="en-US"/>
          </a:p>
        </p:txBody>
      </p:sp>
    </p:spTree>
    <p:extLst>
      <p:ext uri="{BB962C8B-B14F-4D97-AF65-F5344CB8AC3E}">
        <p14:creationId xmlns:p14="http://schemas.microsoft.com/office/powerpoint/2010/main" val="2270930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through this screen as understanding it is key to creating good maps.</a:t>
            </a:r>
          </a:p>
          <a:p>
            <a:pPr marL="171450" indent="-171450">
              <a:buFont typeface="Arial" panose="020B0604020202020204" pitchFamily="34" charset="0"/>
              <a:buChar char="•"/>
            </a:pPr>
            <a:r>
              <a:rPr lang="en-US" dirty="0" smtClean="0"/>
              <a:t>Select “Choose an area” and move the map to the area you want to view. </a:t>
            </a:r>
          </a:p>
          <a:p>
            <a:pPr marL="171450" indent="-171450">
              <a:buFont typeface="Arial" panose="020B0604020202020204" pitchFamily="34" charset="0"/>
              <a:buChar char="•"/>
            </a:pPr>
            <a:r>
              <a:rPr lang="en-US" dirty="0" smtClean="0"/>
              <a:t>Select “Decide what to show” and choose a base map. – Select imagery with labels, change to Light Gray for a more subdued look.</a:t>
            </a:r>
          </a:p>
          <a:p>
            <a:pPr marL="171450" indent="-171450">
              <a:buFont typeface="Arial" panose="020B0604020202020204" pitchFamily="34" charset="0"/>
              <a:buChar char="•"/>
            </a:pPr>
            <a:r>
              <a:rPr lang="en-US" dirty="0" smtClean="0"/>
              <a:t>Notice the other option in #2 – Add Layers</a:t>
            </a:r>
          </a:p>
          <a:p>
            <a:pPr marL="171450" indent="-171450">
              <a:buFont typeface="Arial" panose="020B0604020202020204" pitchFamily="34" charset="0"/>
              <a:buChar char="•"/>
            </a:pPr>
            <a:r>
              <a:rPr lang="en-US" dirty="0" smtClean="0"/>
              <a:t>Here is where you begin to add data to the map.</a:t>
            </a:r>
          </a:p>
          <a:p>
            <a:pPr marL="171450" indent="-171450">
              <a:buFont typeface="Arial" panose="020B0604020202020204" pitchFamily="34" charset="0"/>
              <a:buChar char="•"/>
            </a:pPr>
            <a:endParaRPr lang="en-US" dirty="0" smtClean="0"/>
          </a:p>
          <a:p>
            <a:r>
              <a:rPr lang="en-US" dirty="0" smtClean="0"/>
              <a:t>Beginning with the ribbon bar – find the Save button. – 2 options – Save and Save as.  </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26</a:t>
            </a:fld>
            <a:endParaRPr lang="en-US"/>
          </a:p>
        </p:txBody>
      </p:sp>
    </p:spTree>
    <p:extLst>
      <p:ext uri="{BB962C8B-B14F-4D97-AF65-F5344CB8AC3E}">
        <p14:creationId xmlns:p14="http://schemas.microsoft.com/office/powerpoint/2010/main" val="2063820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a:t>
            </a:r>
            <a:r>
              <a:rPr lang="en-US" baseline="0" dirty="0" smtClean="0"/>
              <a:t> is the engine that drives mapping.  Finding the data you need is part of sharing your research.  </a:t>
            </a:r>
          </a:p>
          <a:p>
            <a:endParaRPr lang="en-US" baseline="0" dirty="0" smtClean="0"/>
          </a:p>
          <a:p>
            <a:pPr marL="171450" indent="-171450">
              <a:buFont typeface="Arial" panose="020B0604020202020204" pitchFamily="34" charset="0"/>
              <a:buChar char="•"/>
            </a:pPr>
            <a:r>
              <a:rPr lang="en-US" baseline="0" dirty="0" smtClean="0"/>
              <a:t>Click on the folder button Add</a:t>
            </a:r>
          </a:p>
          <a:p>
            <a:pPr marL="171450" indent="-171450">
              <a:buFont typeface="Arial" panose="020B0604020202020204" pitchFamily="34" charset="0"/>
              <a:buChar char="•"/>
            </a:pPr>
            <a:r>
              <a:rPr lang="en-US" dirty="0" smtClean="0"/>
              <a:t>Select search for layers</a:t>
            </a:r>
          </a:p>
          <a:p>
            <a:pPr marL="171450" indent="-171450">
              <a:buFont typeface="Arial" panose="020B0604020202020204" pitchFamily="34" charset="0"/>
              <a:buChar char="•"/>
            </a:pPr>
            <a:r>
              <a:rPr lang="en-US" dirty="0" smtClean="0"/>
              <a:t>Enter “</a:t>
            </a:r>
            <a:r>
              <a:rPr lang="en-US" dirty="0" err="1" smtClean="0"/>
              <a:t>peoplegroups</a:t>
            </a:r>
            <a:r>
              <a:rPr lang="en-US" dirty="0" smtClean="0"/>
              <a:t>”</a:t>
            </a:r>
          </a:p>
          <a:p>
            <a:pPr marL="171450" indent="-171450">
              <a:buFont typeface="Arial" panose="020B0604020202020204" pitchFamily="34" charset="0"/>
              <a:buChar char="•"/>
            </a:pPr>
            <a:r>
              <a:rPr lang="en-US" dirty="0" smtClean="0"/>
              <a:t>Select “</a:t>
            </a:r>
            <a:r>
              <a:rPr lang="en-US" dirty="0" err="1" smtClean="0"/>
              <a:t>peoplegroups_optimized</a:t>
            </a:r>
            <a:r>
              <a:rPr lang="en-US" dirty="0" smtClean="0"/>
              <a:t>” and add it</a:t>
            </a:r>
          </a:p>
          <a:p>
            <a:pPr marL="171450" indent="-171450">
              <a:buFont typeface="Arial" panose="020B0604020202020204" pitchFamily="34" charset="0"/>
              <a:buChar char="•"/>
            </a:pPr>
            <a:r>
              <a:rPr lang="en-US" dirty="0" smtClean="0"/>
              <a:t>Click Done Adding Layers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smtClean="0"/>
              <a:t>What you are seeing is people group points so click on a point.</a:t>
            </a:r>
          </a:p>
          <a:p>
            <a:pPr marL="171450" indent="-171450">
              <a:buFont typeface="Arial" panose="020B0604020202020204" pitchFamily="34" charset="0"/>
              <a:buChar char="•"/>
            </a:pPr>
            <a:r>
              <a:rPr lang="en-US" dirty="0" smtClean="0"/>
              <a:t>What happens? – Popups with photos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smtClean="0"/>
              <a:t>This answers one of our questions – Where are people groups?  You have the ability to find people groups globally.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27</a:t>
            </a:fld>
            <a:endParaRPr lang="en-US"/>
          </a:p>
        </p:txBody>
      </p:sp>
    </p:spTree>
    <p:extLst>
      <p:ext uri="{BB962C8B-B14F-4D97-AF65-F5344CB8AC3E}">
        <p14:creationId xmlns:p14="http://schemas.microsoft.com/office/powerpoint/2010/main" val="2533455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28</a:t>
            </a:fld>
            <a:endParaRPr lang="en-US"/>
          </a:p>
        </p:txBody>
      </p:sp>
    </p:spTree>
    <p:extLst>
      <p:ext uri="{BB962C8B-B14F-4D97-AF65-F5344CB8AC3E}">
        <p14:creationId xmlns:p14="http://schemas.microsoft.com/office/powerpoint/2010/main" val="4224187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look at how earthquakes impact people groups.  </a:t>
            </a:r>
          </a:p>
          <a:p>
            <a:pPr marL="171450" indent="-171450">
              <a:buFont typeface="Arial" panose="020B0604020202020204" pitchFamily="34" charset="0"/>
              <a:buChar char="•"/>
            </a:pPr>
            <a:r>
              <a:rPr lang="en-US" baseline="0" dirty="0" smtClean="0"/>
              <a:t>Search for </a:t>
            </a:r>
            <a:r>
              <a:rPr lang="en-US" baseline="0" dirty="0" err="1" smtClean="0"/>
              <a:t>USGS_Seismic</a:t>
            </a:r>
            <a:r>
              <a:rPr lang="en-US" baseline="0" dirty="0" smtClean="0"/>
              <a:t> and select </a:t>
            </a:r>
            <a:r>
              <a:rPr lang="en-US" baseline="0" dirty="0" err="1" smtClean="0"/>
              <a:t>USGS_Seismic_Data</a:t>
            </a:r>
            <a:r>
              <a:rPr lang="en-US" baseline="0" dirty="0" smtClean="0"/>
              <a:t> and add</a:t>
            </a:r>
            <a:r>
              <a:rPr lang="en-US" dirty="0" smtClean="0"/>
              <a:t> the data</a:t>
            </a:r>
          </a:p>
          <a:p>
            <a:pPr marL="171450" indent="-171450">
              <a:buFont typeface="Arial" panose="020B0604020202020204" pitchFamily="34" charset="0"/>
              <a:buChar char="•"/>
            </a:pPr>
            <a:r>
              <a:rPr lang="en-US" baseline="0" dirty="0" smtClean="0"/>
              <a:t>USGS is a solid reliable source that is updated constantly so it provides an excellent reference point for strategic planning.  </a:t>
            </a:r>
          </a:p>
          <a:p>
            <a:pPr marL="171450" indent="-171450">
              <a:buFont typeface="Arial" panose="020B0604020202020204" pitchFamily="34" charset="0"/>
              <a:buChar char="•"/>
            </a:pPr>
            <a:r>
              <a:rPr lang="en-US" dirty="0" smtClean="0"/>
              <a:t>In looking for data, shop around to see what is available and who has posted the data.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aseline="0" dirty="0" smtClean="0"/>
              <a:t>Now</a:t>
            </a:r>
            <a:r>
              <a:rPr lang="en-US" dirty="0" smtClean="0"/>
              <a:t> we can look at people groups impacted by earthquakes.  Strategically, this information is critically important as relief efforts begin when the shaking stops.  This data is refreshed on a hourly basis so monitoring of disaster situations can be known.</a:t>
            </a:r>
            <a:endParaRPr lang="en-US" baseline="0" dirty="0" smtClean="0"/>
          </a:p>
        </p:txBody>
      </p:sp>
      <p:sp>
        <p:nvSpPr>
          <p:cNvPr id="4" name="Slide Number Placeholder 3"/>
          <p:cNvSpPr>
            <a:spLocks noGrp="1"/>
          </p:cNvSpPr>
          <p:nvPr>
            <p:ph type="sldNum" sz="quarter" idx="10"/>
          </p:nvPr>
        </p:nvSpPr>
        <p:spPr/>
        <p:txBody>
          <a:bodyPr/>
          <a:lstStyle/>
          <a:p>
            <a:fld id="{69C971FF-EF28-4195-A575-329446EFAA55}" type="slidenum">
              <a:rPr lang="en-US" smtClean="0"/>
              <a:t>29</a:t>
            </a:fld>
            <a:endParaRPr lang="en-US"/>
          </a:p>
        </p:txBody>
      </p:sp>
    </p:spTree>
    <p:extLst>
      <p:ext uri="{BB962C8B-B14F-4D97-AF65-F5344CB8AC3E}">
        <p14:creationId xmlns:p14="http://schemas.microsoft.com/office/powerpoint/2010/main" val="3914967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Mapping for strategic impact</a:t>
            </a:r>
            <a:r>
              <a:rPr lang="en-US" baseline="0" dirty="0" smtClean="0"/>
              <a:t> presents a rationale, method and tools used to visualize data about various research components.  Through the use of interactive maps, researchers can “see” information and relationships which are not clearly evident with a list view.  By combining various data layers from publically available sources such as demographics, information on natural disasters, what other agencies or groups are working in country, researchers can advise strategists where to deploy their resources for maximum impact. </a:t>
            </a:r>
          </a:p>
          <a:p>
            <a:endParaRPr lang="en-US" baseline="0" dirty="0" smtClean="0"/>
          </a:p>
          <a:p>
            <a:pPr defTabSz="923818">
              <a:defRPr/>
            </a:pPr>
            <a:r>
              <a:rPr lang="en-US" baseline="0" dirty="0" smtClean="0"/>
              <a:t>Today I will teach you how to use maps for strategic impact through answer the these questions.   All the data I am sharing today is publically available for you through peoplegroups.org and ArcGIS Online.</a:t>
            </a:r>
            <a:endParaRPr lang="en-US" dirty="0" smtClean="0"/>
          </a:p>
          <a:p>
            <a:endParaRPr lang="en-US" baseline="0" dirty="0" smtClean="0"/>
          </a:p>
          <a:p>
            <a:pPr lvl="1"/>
            <a:r>
              <a:rPr lang="en-US" dirty="0" smtClean="0"/>
              <a:t>Where is a specific people group?</a:t>
            </a:r>
          </a:p>
          <a:p>
            <a:pPr lvl="1"/>
            <a:endParaRPr lang="en-US" dirty="0" smtClean="0"/>
          </a:p>
          <a:p>
            <a:pPr lvl="1"/>
            <a:r>
              <a:rPr lang="en-US" dirty="0" smtClean="0"/>
              <a:t>How close is that people group to another similar group?</a:t>
            </a:r>
          </a:p>
          <a:p>
            <a:pPr lvl="1"/>
            <a:endParaRPr lang="en-US" dirty="0" smtClean="0"/>
          </a:p>
          <a:p>
            <a:pPr lvl="1"/>
            <a:r>
              <a:rPr lang="en-US" dirty="0" smtClean="0"/>
              <a:t>What physical barriers might hinder the gospel flow?</a:t>
            </a:r>
          </a:p>
        </p:txBody>
      </p:sp>
      <p:sp>
        <p:nvSpPr>
          <p:cNvPr id="4" name="Slide Number Placeholder 3"/>
          <p:cNvSpPr>
            <a:spLocks noGrp="1"/>
          </p:cNvSpPr>
          <p:nvPr>
            <p:ph type="sldNum" sz="quarter" idx="10"/>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1191242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else is working in this area?  What</a:t>
            </a:r>
            <a:r>
              <a:rPr lang="en-US" baseline="0" dirty="0" smtClean="0"/>
              <a:t> other resources can be leveraged strategically to impact people who have suffered through an earthquake?</a:t>
            </a:r>
          </a:p>
          <a:p>
            <a:r>
              <a:rPr lang="en-US" baseline="0" dirty="0" smtClean="0"/>
              <a:t>I pulled in World Bank data to see what they are doing and how we might partner with them for greater effectiveness and legitimacy.  Mapping these resources identifies what is available for deployment.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30</a:t>
            </a:fld>
            <a:endParaRPr lang="en-US"/>
          </a:p>
        </p:txBody>
      </p:sp>
    </p:spTree>
    <p:extLst>
      <p:ext uri="{BB962C8B-B14F-4D97-AF65-F5344CB8AC3E}">
        <p14:creationId xmlns:p14="http://schemas.microsoft.com/office/powerpoint/2010/main" val="750579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drill</a:t>
            </a:r>
            <a:r>
              <a:rPr lang="en-US" baseline="0" dirty="0" smtClean="0"/>
              <a:t> down and see people group polygons and can know the extent of a people group’s presence.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31</a:t>
            </a:fld>
            <a:endParaRPr lang="en-US"/>
          </a:p>
        </p:txBody>
      </p:sp>
    </p:spTree>
    <p:extLst>
      <p:ext uri="{BB962C8B-B14F-4D97-AF65-F5344CB8AC3E}">
        <p14:creationId xmlns:p14="http://schemas.microsoft.com/office/powerpoint/2010/main" val="1646077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 in for greater</a:t>
            </a:r>
            <a:r>
              <a:rPr lang="en-US" baseline="0" dirty="0" smtClean="0"/>
              <a:t> detail information.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32</a:t>
            </a:fld>
            <a:endParaRPr lang="en-US"/>
          </a:p>
        </p:txBody>
      </p:sp>
    </p:spTree>
    <p:extLst>
      <p:ext uri="{BB962C8B-B14F-4D97-AF65-F5344CB8AC3E}">
        <p14:creationId xmlns:p14="http://schemas.microsoft.com/office/powerpoint/2010/main" val="3499095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Popups give us additional</a:t>
            </a:r>
            <a:r>
              <a:rPr lang="en-US" baseline="0" dirty="0" smtClean="0"/>
              <a:t> information about the data layer.  People group information, earthquake and World Bank information adds a greater level of knowledge about the situation.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33</a:t>
            </a:fld>
            <a:endParaRPr lang="en-US"/>
          </a:p>
        </p:txBody>
      </p:sp>
    </p:spTree>
    <p:extLst>
      <p:ext uri="{BB962C8B-B14F-4D97-AF65-F5344CB8AC3E}">
        <p14:creationId xmlns:p14="http://schemas.microsoft.com/office/powerpoint/2010/main" val="2283262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save your map, click on Save and choose Save As.  Give it a descriptive name.  AGOL saves the layer definitions and </a:t>
            </a:r>
            <a:r>
              <a:rPr lang="en-US" baseline="0" dirty="0" err="1" smtClean="0"/>
              <a:t>symbology</a:t>
            </a:r>
            <a:r>
              <a:rPr lang="en-US" baseline="0" dirty="0" smtClean="0"/>
              <a:t> for the next time you open it.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34</a:t>
            </a:fld>
            <a:endParaRPr lang="en-US"/>
          </a:p>
        </p:txBody>
      </p:sp>
    </p:spTree>
    <p:extLst>
      <p:ext uri="{BB962C8B-B14F-4D97-AF65-F5344CB8AC3E}">
        <p14:creationId xmlns:p14="http://schemas.microsoft.com/office/powerpoint/2010/main" val="1836001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Publishing the map to the public is required</a:t>
            </a:r>
            <a:r>
              <a:rPr lang="en-US" baseline="0" dirty="0" smtClean="0"/>
              <a:t> for others to see it.  You can either send the Bit.ly link to other for access or embed the map in </a:t>
            </a:r>
            <a:r>
              <a:rPr lang="en-US" baseline="0" smtClean="0"/>
              <a:t>a website.</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35</a:t>
            </a:fld>
            <a:endParaRPr lang="en-US"/>
          </a:p>
        </p:txBody>
      </p:sp>
    </p:spTree>
    <p:extLst>
      <p:ext uri="{BB962C8B-B14F-4D97-AF65-F5344CB8AC3E}">
        <p14:creationId xmlns:p14="http://schemas.microsoft.com/office/powerpoint/2010/main" val="1377519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IMB</a:t>
            </a:r>
            <a:r>
              <a:rPr lang="en-US" baseline="0" dirty="0" smtClean="0"/>
              <a:t> share data via ESRI’s Open Data platform.  If your organization has data, you can share it with others using ESRI’s open data site.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36</a:t>
            </a:fld>
            <a:endParaRPr lang="en-US"/>
          </a:p>
        </p:txBody>
      </p:sp>
    </p:spTree>
    <p:extLst>
      <p:ext uri="{BB962C8B-B14F-4D97-AF65-F5344CB8AC3E}">
        <p14:creationId xmlns:p14="http://schemas.microsoft.com/office/powerpoint/2010/main" val="1764116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peoplegroups.org</a:t>
            </a:r>
            <a:r>
              <a:rPr lang="en-US" baseline="0" dirty="0" smtClean="0"/>
              <a:t> as a place to find updated people group data.</a:t>
            </a:r>
          </a:p>
          <a:p>
            <a:r>
              <a:rPr lang="en-US" baseline="0" dirty="0" smtClean="0"/>
              <a:t>As organizations, let’s discuss what data can be shared and how to share it.</a:t>
            </a:r>
            <a:endParaRPr lang="en-US" baseline="0" dirty="0"/>
          </a:p>
          <a:p>
            <a:r>
              <a:rPr lang="en-US" baseline="0" dirty="0" smtClean="0"/>
              <a:t>As researchers, we need to find more venues like this to collaborate and share.</a:t>
            </a:r>
          </a:p>
          <a:p>
            <a:r>
              <a:rPr lang="en-US" baseline="0" dirty="0" smtClean="0"/>
              <a:t>Mapping for strategic impact means bringing existing and new resources to bear on the critical questions of the day.</a:t>
            </a:r>
          </a:p>
        </p:txBody>
      </p:sp>
      <p:sp>
        <p:nvSpPr>
          <p:cNvPr id="4" name="Slide Number Placeholder 3"/>
          <p:cNvSpPr>
            <a:spLocks noGrp="1"/>
          </p:cNvSpPr>
          <p:nvPr>
            <p:ph type="sldNum" sz="quarter" idx="10"/>
          </p:nvPr>
        </p:nvSpPr>
        <p:spPr/>
        <p:txBody>
          <a:bodyPr/>
          <a:lstStyle/>
          <a:p>
            <a:fld id="{69C971FF-EF28-4195-A575-329446EFAA55}" type="slidenum">
              <a:rPr lang="en-US" smtClean="0"/>
              <a:t>37</a:t>
            </a:fld>
            <a:endParaRPr lang="en-US"/>
          </a:p>
        </p:txBody>
      </p:sp>
    </p:spTree>
    <p:extLst>
      <p:ext uri="{BB962C8B-B14F-4D97-AF65-F5344CB8AC3E}">
        <p14:creationId xmlns:p14="http://schemas.microsoft.com/office/powerpoint/2010/main" val="2917747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up animation] </a:t>
            </a:r>
          </a:p>
          <a:p>
            <a:r>
              <a:rPr lang="en-US" dirty="0" smtClean="0"/>
              <a:t>This presentation will make the case for using maps to focus and refine strategic efforts and identify opportunities for ministry.  I will use a tools which are available to you to “see” your data and research in new ways through mapping.</a:t>
            </a:r>
          </a:p>
          <a:p>
            <a:endParaRPr lang="en-US" dirty="0"/>
          </a:p>
          <a:p>
            <a:r>
              <a:rPr lang="en-US" dirty="0" smtClean="0"/>
              <a:t>For many years, the mission research community has consumed information and data in various forms such as spreadsheets, lists, and text documents.  Each of these tools have</a:t>
            </a:r>
            <a:r>
              <a:rPr lang="en-US" baseline="0" dirty="0" smtClean="0"/>
              <a:t> advantages  and are extremely useful in their proper place.  However, not all of the tools we have used have given us a good perspective on the data.  These formats do not provide an effective method for “seeing” strategic data in a way that combines multiple sets of information into a more comprehensive perspective of what is occurring.  </a:t>
            </a:r>
          </a:p>
          <a:p>
            <a:endParaRPr lang="en-US" dirty="0"/>
          </a:p>
          <a:p>
            <a:r>
              <a:rPr lang="en-US" dirty="0" smtClean="0"/>
              <a:t>This session is an applied session as we will demonstrate the “how </a:t>
            </a:r>
            <a:r>
              <a:rPr lang="en-US" dirty="0" err="1" smtClean="0"/>
              <a:t>tos</a:t>
            </a:r>
            <a:r>
              <a:rPr lang="en-US" dirty="0" smtClean="0"/>
              <a:t>” to enable you to map.</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38</a:t>
            </a:fld>
            <a:endParaRPr lang="en-US"/>
          </a:p>
        </p:txBody>
      </p:sp>
    </p:spTree>
    <p:extLst>
      <p:ext uri="{BB962C8B-B14F-4D97-AF65-F5344CB8AC3E}">
        <p14:creationId xmlns:p14="http://schemas.microsoft.com/office/powerpoint/2010/main" val="3494651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Are there physical or health needs which might create openness toward to gospel of </a:t>
            </a:r>
            <a:r>
              <a:rPr lang="en-US" dirty="0" smtClean="0"/>
              <a:t>Christ?</a:t>
            </a:r>
          </a:p>
          <a:p>
            <a:pPr lvl="1"/>
            <a:r>
              <a:rPr lang="en-US" dirty="0" smtClean="0"/>
              <a:t>People</a:t>
            </a:r>
            <a:r>
              <a:rPr lang="en-US" baseline="0" dirty="0" smtClean="0"/>
              <a:t> are more open to the Gospel when they are in times of transition.  The Nepal earthquake has opened doors for relief agencies that were not open prior to the quake.</a:t>
            </a:r>
            <a:endParaRPr lang="en-US" dirty="0" smtClean="0"/>
          </a:p>
          <a:p>
            <a:pPr lvl="1"/>
            <a:endParaRPr lang="en-US" dirty="0"/>
          </a:p>
          <a:p>
            <a:pPr lvl="1"/>
            <a:r>
              <a:rPr lang="en-US" dirty="0"/>
              <a:t>Are there multiple factors which might make create an opportunity for ministry or access</a:t>
            </a:r>
            <a:r>
              <a:rPr lang="en-US" dirty="0" smtClean="0"/>
              <a:t>?</a:t>
            </a:r>
            <a:endParaRPr lang="en-US" dirty="0"/>
          </a:p>
          <a:p>
            <a:pPr lvl="1"/>
            <a:endParaRPr lang="en-US" dirty="0" smtClean="0"/>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243184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Strategy:  </a:t>
            </a:r>
            <a:r>
              <a:rPr lang="en-US" dirty="0" smtClean="0"/>
              <a:t>Webster's defines strategy as:</a:t>
            </a:r>
            <a:r>
              <a:rPr lang="en-US" baseline="0" dirty="0" smtClean="0"/>
              <a:t> </a:t>
            </a:r>
            <a:r>
              <a:rPr lang="en-US" dirty="0" smtClean="0"/>
              <a:t>: a careful plan or method for achieving a particular goal usually over a long period of time  OR</a:t>
            </a:r>
            <a:r>
              <a:rPr lang="en-US" baseline="0" dirty="0" smtClean="0"/>
              <a:t>  </a:t>
            </a:r>
            <a:r>
              <a:rPr lang="en-US" dirty="0" smtClean="0"/>
              <a:t>the skill of making or carrying out plans to achieve a goal</a:t>
            </a:r>
          </a:p>
          <a:p>
            <a:endParaRPr lang="en-US" dirty="0" smtClean="0"/>
          </a:p>
          <a:p>
            <a:r>
              <a:rPr lang="en-US" b="1" dirty="0" smtClean="0"/>
              <a:t>Impact:  To influence, to affect, to have an impact on</a:t>
            </a:r>
          </a:p>
          <a:p>
            <a:endParaRPr lang="en-US" dirty="0" smtClean="0"/>
          </a:p>
          <a:p>
            <a:r>
              <a:rPr lang="en-US" dirty="0" smtClean="0"/>
              <a:t>As researchers,</a:t>
            </a:r>
            <a:r>
              <a:rPr lang="en-US" baseline="0" dirty="0" smtClean="0"/>
              <a:t> it is our desire to influence, inform, and guide strategists toward making informed decisions with the very best information possible.  We seek to answer questions and discover data which will enable our organizations to be more effective, efficient, and use resources in the most impactful method.  All of this ties together with strategy.  It is my sincere belief that you and I want to make a difference with the work we do.  This is where strategic impact comes into play.</a:t>
            </a:r>
          </a:p>
          <a:p>
            <a:endParaRPr lang="en-US" baseline="0" dirty="0" smtClean="0"/>
          </a:p>
          <a:p>
            <a:r>
              <a:rPr lang="en-US" baseline="0" dirty="0" smtClean="0"/>
              <a:t>Digital interactive maps allow users to explore their own areas of interest and use information in a way not possible with printed maps.</a:t>
            </a:r>
          </a:p>
          <a:p>
            <a:endParaRPr lang="en-US" baseline="0" dirty="0" smtClean="0"/>
          </a:p>
          <a:p>
            <a:r>
              <a:rPr lang="en-US" baseline="0" dirty="0" smtClean="0"/>
              <a:t>Let’s take a look at some historical early maps to get a sense of how far we have come.   How have maps been used strategically previously?  Let’s look.</a:t>
            </a:r>
            <a:endParaRPr lang="en-US" dirty="0" smtClean="0"/>
          </a:p>
          <a:p>
            <a:pPr defTabSz="923818">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2401524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818">
              <a:defRPr/>
            </a:pPr>
            <a:r>
              <a:rPr lang="en-US" dirty="0" smtClean="0"/>
              <a:t>Maps have been with us for a long time.  Here is a map by Strabo dated 15 AD.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Strabo</a:t>
            </a:r>
            <a:r>
              <a:rPr lang="en-US" baseline="0" dirty="0" smtClean="0"/>
              <a:t> was a Greek Geographer from 64 BC-24 AD.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Viewed the Red Sea as a single finger of water.  There is no evidence that Strabo know of the Gulf of Aqaba.  It was the Suez and Persian Gulf.  There is no evidence that Strabo understood the actual shape, size of position of the Gulf of Aqaba, Suez or the Sinai Peninsula. This geographic error continued down to 1800AD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 was the 1</a:t>
            </a:r>
            <a:r>
              <a:rPr lang="en-US" baseline="30000" dirty="0" smtClean="0"/>
              <a:t>st</a:t>
            </a:r>
            <a:r>
              <a:rPr lang="en-US" baseline="0" dirty="0" smtClean="0"/>
              <a:t> geographer to mention Israel and had a working knowledge of Israel.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4020592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818">
              <a:defRPr/>
            </a:pPr>
            <a:r>
              <a:rPr lang="en-US" dirty="0" smtClean="0"/>
              <a:t>Maps have been with us for a long time.  Here is a map by Strabo dated 15 AD</a:t>
            </a:r>
            <a:r>
              <a:rPr lang="en-US" baseline="0" dirty="0" smtClean="0"/>
              <a:t> of his known world.  Notice the differences in shapes and continents.  Strabo traveled extensively, gathered notes, and visited Rome and Alexandria </a:t>
            </a:r>
          </a:p>
          <a:p>
            <a:pPr defTabSz="923818">
              <a:defRPr/>
            </a:pPr>
            <a:endParaRPr lang="en-US" baseline="0" dirty="0" smtClean="0"/>
          </a:p>
          <a:p>
            <a:pPr defTabSz="923818">
              <a:defRPr/>
            </a:pPr>
            <a:r>
              <a:rPr lang="en-US" baseline="0" dirty="0" smtClean="0"/>
              <a:t>What do you notice that is different from today?  </a:t>
            </a:r>
            <a:r>
              <a:rPr lang="en-US" dirty="0" smtClean="0"/>
              <a:t> </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6140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818">
              <a:defRPr/>
            </a:pPr>
            <a:r>
              <a:rPr lang="en-US" dirty="0" smtClean="0"/>
              <a:t>This</a:t>
            </a:r>
            <a:r>
              <a:rPr lang="en-US" baseline="0" dirty="0" smtClean="0"/>
              <a:t> is a much more modern map tracing the Israelite Exodus from Egypt to the Promised land.  This depiction is uses modern geography and gives much more information than Strabo’s map.  In thinking about these two maps side by side, with the lack of specific detail in the Strabo’s map, it is easy to understand why the Israelites wandered.  They did not have an accurate representation of their landscape. </a:t>
            </a:r>
          </a:p>
          <a:p>
            <a:pPr defTabSz="923818">
              <a:defRPr/>
            </a:pPr>
            <a:endParaRPr lang="en-US" baseline="0" dirty="0" smtClean="0"/>
          </a:p>
          <a:p>
            <a:pPr defTabSz="923818">
              <a:defRPr/>
            </a:pPr>
            <a:r>
              <a:rPr lang="en-US" baseline="0" dirty="0" smtClean="0"/>
              <a:t>The Red line traces the Exodus route with trade routes shown in gray.  This is an important distinction in that it is possible to show multi-sets of data using different </a:t>
            </a:r>
            <a:r>
              <a:rPr lang="en-US" baseline="0" dirty="0" err="1" smtClean="0"/>
              <a:t>symbology</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9761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818">
              <a:defRPr/>
            </a:pPr>
            <a:r>
              <a:rPr lang="en-US" dirty="0" smtClean="0"/>
              <a:t>We grasp</a:t>
            </a:r>
            <a:r>
              <a:rPr lang="en-US" baseline="0" dirty="0" smtClean="0"/>
              <a:t> Paul’s missionary journeys very quickly when we see a map.  Maps give us a larger context in a geographical space. Since this map focused on areas around the Mediterranean, mapping is more accurate than over open spans of empty space. </a:t>
            </a:r>
          </a:p>
          <a:p>
            <a:pPr defTabSz="923818">
              <a:defRPr/>
            </a:pPr>
            <a:endParaRPr lang="en-US" baseline="0" dirty="0" smtClean="0"/>
          </a:p>
          <a:p>
            <a:pPr defTabSz="923818">
              <a:defRPr/>
            </a:pPr>
            <a:r>
              <a:rPr lang="en-US" baseline="0" dirty="0" smtClean="0"/>
              <a:t>Let’s shift gears from the map to what the information on the map says about those making maps.  </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9</a:t>
            </a:fld>
            <a:endParaRPr lang="en-US"/>
          </a:p>
        </p:txBody>
      </p:sp>
    </p:spTree>
    <p:extLst>
      <p:ext uri="{BB962C8B-B14F-4D97-AF65-F5344CB8AC3E}">
        <p14:creationId xmlns:p14="http://schemas.microsoft.com/office/powerpoint/2010/main" val="3932155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99764" y="4455620"/>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n-US" smtClean="0"/>
              <a:pPr/>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pPr/>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63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5539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4779"/>
            <a:ext cx="262821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2" y="414778"/>
            <a:ext cx="7732286"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74389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14284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F33987-6305-4E2A-BF18-EF013ECE927B}" type="datetimeFigureOut">
              <a:rPr lang="en-US" smtClean="0"/>
              <a:t>5/14/15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6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6993" y="1845734"/>
            <a:ext cx="4936474"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DF33987-6305-4E2A-BF18-EF013ECE927B}" type="datetimeFigureOut">
              <a:rPr lang="en-US" smtClean="0"/>
              <a:t>5/14/15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68140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6994" y="2582334"/>
            <a:ext cx="4936474"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6301" y="2582334"/>
            <a:ext cx="4936474"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DF33987-6305-4E2A-BF18-EF013ECE927B}" type="datetimeFigureOut">
              <a:rPr lang="en-US" smtClean="0"/>
              <a:t>5/14/15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44828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DF33987-6305-4E2A-BF18-EF013ECE927B}" type="datetimeFigureOut">
              <a:rPr lang="en-US" smtClean="0"/>
              <a:t>5/14/15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94179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DF33987-6305-4E2A-BF18-EF013ECE927B}" type="datetimeFigureOut">
              <a:rPr lang="en-US" smtClean="0"/>
              <a:t>5/14/15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55257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49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EDF33987-6305-4E2A-BF18-EF013ECE927B}" type="datetimeFigureOut">
              <a:rPr lang="en-US" smtClean="0"/>
              <a:t>5/14/15</a:t>
            </a:fld>
            <a:endParaRPr lang="en-US"/>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204558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565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5074920"/>
            <a:ext cx="10110630" cy="822960"/>
          </a:xfrm>
        </p:spPr>
        <p:txBody>
          <a:bodyPr lIns="91440" tIns="0" rIns="91440" bIns="0" anchor="b">
            <a:noAutofit/>
          </a:bodyPr>
          <a:lstStyle>
            <a:lvl1pPr>
              <a:defRPr sz="3599"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88810" cy="4915076"/>
          </a:xfrm>
          <a:blipFill>
            <a:blip r:embed="rId2"/>
            <a:stretch>
              <a:fillRect/>
            </a:stretch>
          </a:blipFill>
        </p:spPr>
        <p:txBody>
          <a:bodyPr lIns="457200" tIns="457200" anchor="t"/>
          <a:lstStyle>
            <a:lvl1pPr marL="0" indent="0">
              <a:buNone/>
              <a:defRPr sz="3199">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1096994" y="5907023"/>
            <a:ext cx="1011063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smtClean="0"/>
              <a:t>5/14/15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56451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88826"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fld id="{EDF33987-6305-4E2A-BF18-EF013ECE927B}" type="datetimeFigureOut">
              <a:rPr lang="en-US" smtClean="0"/>
              <a:pPr/>
              <a:t>5/14/15</a:t>
            </a:fld>
            <a:endParaRPr lang="en-US"/>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897880" y="6459786"/>
            <a:ext cx="1311683" cy="365125"/>
          </a:xfrm>
          <a:prstGeom prst="rect">
            <a:avLst/>
          </a:prstGeom>
        </p:spPr>
        <p:txBody>
          <a:bodyPr vert="horz" lIns="91440" tIns="45720" rIns="91440" bIns="45720" rtlCol="0" anchor="ctr"/>
          <a:lstStyle>
            <a:lvl1pPr algn="r">
              <a:defRPr sz="1050">
                <a:solidFill>
                  <a:srgbClr val="FFFFFF"/>
                </a:solidFill>
              </a:defRPr>
            </a:lvl1pPr>
          </a:lstStyle>
          <a:p>
            <a:fld id="{F36C87F6-986D-49E6-AF40-1B3A1EE8064D}" type="slidenum">
              <a:rPr lang="en-US" smtClean="0"/>
              <a:pPr/>
              <a:t>‹#›</a:t>
            </a:fld>
            <a:endParaRPr lang="en-US"/>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bwMode="ltGray">
          <a:xfrm>
            <a:off x="1460" y="0"/>
            <a:ext cx="12188952"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a:p>
        </p:txBody>
      </p:sp>
    </p:spTree>
    <p:extLst>
      <p:ext uri="{BB962C8B-B14F-4D97-AF65-F5344CB8AC3E}">
        <p14:creationId xmlns:p14="http://schemas.microsoft.com/office/powerpoint/2010/main" val="127618440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hyperlink" Target="http://go.imb.opendata.arcgis.com/" TargetMode="External"/><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Mapping for Strategic Impact</a:t>
            </a:r>
            <a:endParaRPr lang="en-US" dirty="0"/>
          </a:p>
        </p:txBody>
      </p:sp>
      <p:sp>
        <p:nvSpPr>
          <p:cNvPr id="5" name="Subtitle 4"/>
          <p:cNvSpPr>
            <a:spLocks noGrp="1"/>
          </p:cNvSpPr>
          <p:nvPr>
            <p:ph type="subTitle" idx="1"/>
          </p:nvPr>
        </p:nvSpPr>
        <p:spPr/>
        <p:txBody>
          <a:bodyPr>
            <a:normAutofit fontScale="85000" lnSpcReduction="20000"/>
          </a:bodyPr>
          <a:lstStyle/>
          <a:p>
            <a:pPr algn="r"/>
            <a:r>
              <a:rPr lang="en-US" dirty="0" smtClean="0"/>
              <a:t>7</a:t>
            </a:r>
            <a:r>
              <a:rPr lang="en-US" baseline="30000" dirty="0" smtClean="0"/>
              <a:t>th</a:t>
            </a:r>
            <a:r>
              <a:rPr lang="en-US" dirty="0" smtClean="0"/>
              <a:t> </a:t>
            </a:r>
            <a:r>
              <a:rPr lang="en-US" dirty="0" smtClean="0"/>
              <a:t>International </a:t>
            </a:r>
            <a:r>
              <a:rPr lang="en-US" dirty="0" smtClean="0"/>
              <a:t>Researchers’ </a:t>
            </a:r>
            <a:r>
              <a:rPr lang="en-US" dirty="0" smtClean="0"/>
              <a:t>Conference </a:t>
            </a:r>
          </a:p>
          <a:p>
            <a:pPr algn="r"/>
            <a:r>
              <a:rPr lang="en-US" dirty="0" smtClean="0"/>
              <a:t>Kuala </a:t>
            </a:r>
            <a:r>
              <a:rPr lang="en-US" dirty="0" smtClean="0"/>
              <a:t>Lumpur, Malaysia</a:t>
            </a:r>
          </a:p>
          <a:p>
            <a:pPr algn="r"/>
            <a:r>
              <a:rPr lang="en-US" dirty="0" smtClean="0"/>
              <a:t>Steve McCord, Ph.D.</a:t>
            </a:r>
            <a:endParaRPr lang="en-US" dirty="0"/>
          </a:p>
        </p:txBody>
      </p:sp>
      <p:pic>
        <p:nvPicPr>
          <p:cNvPr id="6" name="Content Placeholder 3"/>
          <p:cNvPicPr>
            <a:picLocks noChangeAspect="1"/>
          </p:cNvPicPr>
          <p:nvPr/>
        </p:nvPicPr>
        <p:blipFill rotWithShape="1">
          <a:blip r:embed="rId3"/>
          <a:srcRect t="-327" b="-327"/>
          <a:stretch/>
        </p:blipFill>
        <p:spPr>
          <a:xfrm>
            <a:off x="1293812" y="4495800"/>
            <a:ext cx="2582331" cy="1419225"/>
          </a:xfrm>
          <a:prstGeom prst="rect">
            <a:avLst/>
          </a:prstGeom>
        </p:spPr>
      </p:pic>
    </p:spTree>
    <p:extLst>
      <p:ext uri="{BB962C8B-B14F-4D97-AF65-F5344CB8AC3E}">
        <p14:creationId xmlns:p14="http://schemas.microsoft.com/office/powerpoint/2010/main" val="28870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74700" y="0"/>
            <a:ext cx="10615605" cy="6858000"/>
          </a:xfrm>
          <a:prstGeom prst="rect">
            <a:avLst/>
          </a:prstGeom>
        </p:spPr>
      </p:pic>
    </p:spTree>
    <p:extLst>
      <p:ext uri="{BB962C8B-B14F-4D97-AF65-F5344CB8AC3E}">
        <p14:creationId xmlns:p14="http://schemas.microsoft.com/office/powerpoint/2010/main" val="159023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69" y="0"/>
            <a:ext cx="12211594" cy="7010400"/>
          </a:xfrm>
          <a:prstGeom prst="rect">
            <a:avLst/>
          </a:prstGeom>
        </p:spPr>
      </p:pic>
    </p:spTree>
    <p:extLst>
      <p:ext uri="{BB962C8B-B14F-4D97-AF65-F5344CB8AC3E}">
        <p14:creationId xmlns:p14="http://schemas.microsoft.com/office/powerpoint/2010/main" val="61272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310" y="-1395581"/>
            <a:ext cx="18817076" cy="10585984"/>
          </a:xfrm>
          <a:prstGeom prst="rect">
            <a:avLst/>
          </a:prstGeom>
        </p:spPr>
      </p:pic>
    </p:spTree>
    <p:extLst>
      <p:ext uri="{BB962C8B-B14F-4D97-AF65-F5344CB8AC3E}">
        <p14:creationId xmlns:p14="http://schemas.microsoft.com/office/powerpoint/2010/main" val="311647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825" cy="7239000"/>
          </a:xfrm>
          <a:prstGeom prst="rect">
            <a:avLst/>
          </a:prstGeom>
        </p:spPr>
      </p:pic>
    </p:spTree>
    <p:extLst>
      <p:ext uri="{BB962C8B-B14F-4D97-AF65-F5344CB8AC3E}">
        <p14:creationId xmlns:p14="http://schemas.microsoft.com/office/powerpoint/2010/main" val="11145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8012" y="-48147"/>
            <a:ext cx="10972800" cy="6933192"/>
          </a:xfrm>
          <a:prstGeom prst="rect">
            <a:avLst/>
          </a:prstGeom>
        </p:spPr>
      </p:pic>
    </p:spTree>
    <p:extLst>
      <p:ext uri="{BB962C8B-B14F-4D97-AF65-F5344CB8AC3E}">
        <p14:creationId xmlns:p14="http://schemas.microsoft.com/office/powerpoint/2010/main" val="414895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8012" y="-48147"/>
            <a:ext cx="10972800" cy="6933192"/>
          </a:xfrm>
          <a:prstGeom prst="rect">
            <a:avLst/>
          </a:prstGeom>
        </p:spPr>
      </p:pic>
      <p:sp>
        <p:nvSpPr>
          <p:cNvPr id="3" name="TextBox 2"/>
          <p:cNvSpPr txBox="1"/>
          <p:nvPr/>
        </p:nvSpPr>
        <p:spPr>
          <a:xfrm>
            <a:off x="4875212" y="2362200"/>
            <a:ext cx="5181600" cy="1107996"/>
          </a:xfrm>
          <a:prstGeom prst="rect">
            <a:avLst/>
          </a:prstGeom>
          <a:noFill/>
          <a:ln w="57150" cmpd="sng">
            <a:solidFill>
              <a:schemeClr val="tx1"/>
            </a:solidFill>
          </a:ln>
        </p:spPr>
        <p:txBody>
          <a:bodyPr wrap="square" rtlCol="0">
            <a:spAutoFit/>
          </a:bodyPr>
          <a:lstStyle/>
          <a:p>
            <a:endParaRPr lang="en-US" sz="6600" dirty="0"/>
          </a:p>
        </p:txBody>
      </p:sp>
    </p:spTree>
    <p:extLst>
      <p:ext uri="{BB962C8B-B14F-4D97-AF65-F5344CB8AC3E}">
        <p14:creationId xmlns:p14="http://schemas.microsoft.com/office/powerpoint/2010/main" val="423952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4212" y="0"/>
            <a:ext cx="10853798" cy="6858000"/>
          </a:xfrm>
          <a:prstGeom prst="rect">
            <a:avLst/>
          </a:prstGeom>
        </p:spPr>
      </p:pic>
    </p:spTree>
    <p:extLst>
      <p:ext uri="{BB962C8B-B14F-4D97-AF65-F5344CB8AC3E}">
        <p14:creationId xmlns:p14="http://schemas.microsoft.com/office/powerpoint/2010/main" val="406994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1812" y="-97278"/>
            <a:ext cx="11049000" cy="7052686"/>
          </a:xfrm>
          <a:prstGeom prst="rect">
            <a:avLst/>
          </a:prstGeom>
        </p:spPr>
      </p:pic>
    </p:spTree>
    <p:extLst>
      <p:ext uri="{BB962C8B-B14F-4D97-AF65-F5344CB8AC3E}">
        <p14:creationId xmlns:p14="http://schemas.microsoft.com/office/powerpoint/2010/main" val="248231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89" y="-338020"/>
            <a:ext cx="12541485" cy="7577020"/>
          </a:xfrm>
          <a:prstGeom prst="rect">
            <a:avLst/>
          </a:prstGeom>
        </p:spPr>
      </p:pic>
    </p:spTree>
    <p:extLst>
      <p:ext uri="{BB962C8B-B14F-4D97-AF65-F5344CB8AC3E}">
        <p14:creationId xmlns:p14="http://schemas.microsoft.com/office/powerpoint/2010/main" val="200705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17613" y="381000"/>
            <a:ext cx="9753600" cy="944562"/>
          </a:xfrm>
        </p:spPr>
        <p:txBody>
          <a:bodyPr/>
          <a:lstStyle/>
          <a:p>
            <a:r>
              <a:rPr lang="en-US" dirty="0" smtClean="0"/>
              <a:t>Old maps are great, but…</a:t>
            </a:r>
            <a:endParaRPr lang="en-US" dirty="0"/>
          </a:p>
        </p:txBody>
      </p:sp>
      <p:sp>
        <p:nvSpPr>
          <p:cNvPr id="6" name="Content Placeholder 5"/>
          <p:cNvSpPr>
            <a:spLocks noGrp="1"/>
          </p:cNvSpPr>
          <p:nvPr>
            <p:ph idx="1"/>
          </p:nvPr>
        </p:nvSpPr>
        <p:spPr/>
        <p:txBody>
          <a:bodyPr/>
          <a:lstStyle/>
          <a:p>
            <a:r>
              <a:rPr lang="en-US" sz="2800" dirty="0" smtClean="0"/>
              <a:t>Out of date the moment they are printed</a:t>
            </a:r>
          </a:p>
          <a:p>
            <a:r>
              <a:rPr lang="en-US" sz="2800" dirty="0" smtClean="0"/>
              <a:t>Reflect a specific point in time</a:t>
            </a:r>
          </a:p>
          <a:p>
            <a:r>
              <a:rPr lang="en-US" sz="2800" dirty="0" smtClean="0"/>
              <a:t>Expensive to print and not easily changed</a:t>
            </a:r>
          </a:p>
          <a:p>
            <a:r>
              <a:rPr lang="en-US" sz="2800" dirty="0" smtClean="0"/>
              <a:t>Data changes rapidly</a:t>
            </a:r>
          </a:p>
          <a:p>
            <a:r>
              <a:rPr lang="en-US" sz="2800" dirty="0" smtClean="0"/>
              <a:t>So, how </a:t>
            </a:r>
            <a:r>
              <a:rPr lang="en-US" sz="2800" dirty="0" smtClean="0"/>
              <a:t>do we provide </a:t>
            </a:r>
            <a:r>
              <a:rPr lang="en-US" sz="2800" dirty="0" smtClean="0"/>
              <a:t>current, up to date </a:t>
            </a:r>
            <a:r>
              <a:rPr lang="en-US" sz="2800" dirty="0" smtClean="0"/>
              <a:t>information to </a:t>
            </a:r>
            <a:r>
              <a:rPr lang="en-US" sz="2800" dirty="0" smtClean="0"/>
              <a:t>strategists and decision makers?</a:t>
            </a:r>
            <a:endParaRPr lang="en-US" sz="2800" dirty="0" smtClean="0"/>
          </a:p>
          <a:p>
            <a:endParaRPr lang="en-US" sz="2800" dirty="0" smtClean="0"/>
          </a:p>
          <a:p>
            <a:endParaRPr lang="en-US" dirty="0"/>
          </a:p>
        </p:txBody>
      </p:sp>
    </p:spTree>
    <p:extLst>
      <p:ext uri="{BB962C8B-B14F-4D97-AF65-F5344CB8AC3E}">
        <p14:creationId xmlns:p14="http://schemas.microsoft.com/office/powerpoint/2010/main" val="48973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109"/>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109"/>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109"/>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109"/>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109"/>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96994" y="286605"/>
            <a:ext cx="10055781" cy="1008796"/>
          </a:xfrm>
        </p:spPr>
        <p:txBody>
          <a:bodyPr/>
          <a:lstStyle/>
          <a:p>
            <a:r>
              <a:rPr lang="en-US" dirty="0" smtClean="0"/>
              <a:t>Spreadsheet data</a:t>
            </a:r>
            <a:endParaRPr lang="en-US" dirty="0"/>
          </a:p>
        </p:txBody>
      </p:sp>
      <p:pic>
        <p:nvPicPr>
          <p:cNvPr id="6" name="Content Placeholder 5"/>
          <p:cNvPicPr>
            <a:picLocks noGrp="1" noChangeAspect="1"/>
          </p:cNvPicPr>
          <p:nvPr>
            <p:ph idx="1"/>
          </p:nvPr>
        </p:nvPicPr>
        <p:blipFill>
          <a:blip r:embed="rId3"/>
          <a:srcRect t="15589" b="15589"/>
          <a:stretch>
            <a:fillRect/>
          </a:stretch>
        </p:blipFill>
        <p:spPr>
          <a:prstGeom prst="rect">
            <a:avLst/>
          </a:prstGeom>
        </p:spPr>
      </p:pic>
    </p:spTree>
    <p:extLst>
      <p:ext uri="{BB962C8B-B14F-4D97-AF65-F5344CB8AC3E}">
        <p14:creationId xmlns:p14="http://schemas.microsoft.com/office/powerpoint/2010/main" val="71066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100071" y="381000"/>
            <a:ext cx="9753600" cy="944562"/>
          </a:xfrm>
        </p:spPr>
        <p:txBody>
          <a:bodyPr/>
          <a:lstStyle/>
          <a:p>
            <a:r>
              <a:rPr lang="en-US" dirty="0" smtClean="0"/>
              <a:t>Mapping your data</a:t>
            </a:r>
            <a:endParaRPr lang="en-US" dirty="0"/>
          </a:p>
        </p:txBody>
      </p:sp>
      <p:sp>
        <p:nvSpPr>
          <p:cNvPr id="9" name="Content Placeholder 8"/>
          <p:cNvSpPr>
            <a:spLocks noGrp="1"/>
          </p:cNvSpPr>
          <p:nvPr>
            <p:ph idx="1"/>
          </p:nvPr>
        </p:nvSpPr>
        <p:spPr/>
        <p:txBody>
          <a:bodyPr>
            <a:normAutofit/>
          </a:bodyPr>
          <a:lstStyle/>
          <a:p>
            <a:r>
              <a:rPr lang="en-US" sz="2800" dirty="0" smtClean="0"/>
              <a:t>Digital maps are data driven</a:t>
            </a:r>
          </a:p>
          <a:p>
            <a:r>
              <a:rPr lang="en-US" sz="2800" dirty="0" smtClean="0"/>
              <a:t>Public data is all around us </a:t>
            </a:r>
          </a:p>
          <a:p>
            <a:r>
              <a:rPr lang="en-US" sz="2800" dirty="0" smtClean="0"/>
              <a:t>Using other people’s data is a great </a:t>
            </a:r>
            <a:r>
              <a:rPr lang="en-US" sz="2800" dirty="0" smtClean="0"/>
              <a:t>idea.</a:t>
            </a:r>
          </a:p>
          <a:p>
            <a:r>
              <a:rPr lang="en-US" sz="2800" dirty="0" smtClean="0"/>
              <a:t> </a:t>
            </a:r>
            <a:r>
              <a:rPr lang="en-US" sz="2800" dirty="0"/>
              <a:t>Y</a:t>
            </a:r>
            <a:r>
              <a:rPr lang="en-US" sz="2800" dirty="0" smtClean="0"/>
              <a:t>ou </a:t>
            </a:r>
            <a:r>
              <a:rPr lang="en-US" sz="2800" dirty="0" smtClean="0"/>
              <a:t>don’t have to maintain or replicate it yourself</a:t>
            </a:r>
          </a:p>
          <a:p>
            <a:r>
              <a:rPr lang="en-US" sz="2800" dirty="0" smtClean="0"/>
              <a:t>Enhance your data with other people’s information</a:t>
            </a:r>
          </a:p>
          <a:p>
            <a:r>
              <a:rPr lang="en-US" sz="2800" dirty="0" smtClean="0"/>
              <a:t>Let’s move to an online environment so </a:t>
            </a:r>
            <a:r>
              <a:rPr lang="en-US" sz="2800" dirty="0" smtClean="0"/>
              <a:t>you can learn how to leverage your current data for strategic impact</a:t>
            </a:r>
            <a:endParaRPr lang="en-US" sz="2800" dirty="0"/>
          </a:p>
        </p:txBody>
      </p:sp>
    </p:spTree>
    <p:extLst>
      <p:ext uri="{BB962C8B-B14F-4D97-AF65-F5344CB8AC3E}">
        <p14:creationId xmlns:p14="http://schemas.microsoft.com/office/powerpoint/2010/main" val="255394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1412" y="304800"/>
            <a:ext cx="9753600" cy="1020762"/>
          </a:xfrm>
        </p:spPr>
        <p:txBody>
          <a:bodyPr/>
          <a:lstStyle/>
          <a:p>
            <a:r>
              <a:rPr lang="en-US" dirty="0" smtClean="0"/>
              <a:t>ArcGISONLINE.COM</a:t>
            </a:r>
            <a:endParaRPr lang="en-US" dirty="0"/>
          </a:p>
        </p:txBody>
      </p:sp>
      <p:pic>
        <p:nvPicPr>
          <p:cNvPr id="4" name="Content Placeholder 3"/>
          <p:cNvPicPr>
            <a:picLocks noGrp="1" noChangeAspect="1"/>
          </p:cNvPicPr>
          <p:nvPr>
            <p:ph idx="1"/>
          </p:nvPr>
        </p:nvPicPr>
        <p:blipFill>
          <a:blip r:embed="rId3"/>
          <a:srcRect t="7964" b="7964"/>
          <a:stretch>
            <a:fillRect/>
          </a:stretch>
        </p:blipFill>
        <p:spPr>
          <a:prstGeom prst="rect">
            <a:avLst/>
          </a:prstGeom>
        </p:spPr>
      </p:pic>
    </p:spTree>
    <p:extLst>
      <p:ext uri="{BB962C8B-B14F-4D97-AF65-F5344CB8AC3E}">
        <p14:creationId xmlns:p14="http://schemas.microsoft.com/office/powerpoint/2010/main" val="120475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1412" y="304800"/>
            <a:ext cx="9753600" cy="1020762"/>
          </a:xfrm>
        </p:spPr>
        <p:txBody>
          <a:bodyPr/>
          <a:lstStyle/>
          <a:p>
            <a:r>
              <a:rPr lang="en-US" dirty="0" smtClean="0"/>
              <a:t>ArcGISONLINE.COM</a:t>
            </a:r>
            <a:endParaRPr lang="en-US" dirty="0"/>
          </a:p>
        </p:txBody>
      </p:sp>
      <p:pic>
        <p:nvPicPr>
          <p:cNvPr id="5" name="Content Placeholder 4"/>
          <p:cNvPicPr>
            <a:picLocks noGrp="1" noChangeAspect="1"/>
          </p:cNvPicPr>
          <p:nvPr>
            <p:ph idx="1"/>
          </p:nvPr>
        </p:nvPicPr>
        <p:blipFill>
          <a:blip r:embed="rId3"/>
          <a:srcRect t="1608" b="1608"/>
          <a:stretch>
            <a:fillRect/>
          </a:stretch>
        </p:blipFill>
        <p:spPr>
          <a:prstGeom prst="rect">
            <a:avLst/>
          </a:prstGeom>
        </p:spPr>
      </p:pic>
    </p:spTree>
    <p:extLst>
      <p:ext uri="{BB962C8B-B14F-4D97-AF65-F5344CB8AC3E}">
        <p14:creationId xmlns:p14="http://schemas.microsoft.com/office/powerpoint/2010/main" val="147694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1412" y="381000"/>
            <a:ext cx="9753600" cy="944562"/>
          </a:xfrm>
        </p:spPr>
        <p:txBody>
          <a:bodyPr/>
          <a:lstStyle/>
          <a:p>
            <a:r>
              <a:rPr lang="en-US" dirty="0" smtClean="0"/>
              <a:t>ArcGISOnline.com</a:t>
            </a:r>
            <a:endParaRPr lang="en-US" dirty="0"/>
          </a:p>
        </p:txBody>
      </p:sp>
      <p:pic>
        <p:nvPicPr>
          <p:cNvPr id="4" name="Content Placeholder 3"/>
          <p:cNvPicPr>
            <a:picLocks noGrp="1" noChangeAspect="1"/>
          </p:cNvPicPr>
          <p:nvPr>
            <p:ph idx="1"/>
          </p:nvPr>
        </p:nvPicPr>
        <p:blipFill>
          <a:blip r:embed="rId3"/>
          <a:stretch>
            <a:fillRect/>
          </a:stretch>
        </p:blipFill>
        <p:spPr>
          <a:xfrm>
            <a:off x="1446212" y="1325562"/>
            <a:ext cx="8686800" cy="5295841"/>
          </a:xfrm>
          <a:prstGeom prst="rect">
            <a:avLst/>
          </a:prstGeom>
        </p:spPr>
      </p:pic>
    </p:spTree>
    <p:extLst>
      <p:ext uri="{BB962C8B-B14F-4D97-AF65-F5344CB8AC3E}">
        <p14:creationId xmlns:p14="http://schemas.microsoft.com/office/powerpoint/2010/main" val="275847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1412" y="381000"/>
            <a:ext cx="9753600" cy="944562"/>
          </a:xfrm>
        </p:spPr>
        <p:txBody>
          <a:bodyPr/>
          <a:lstStyle/>
          <a:p>
            <a:r>
              <a:rPr lang="en-US" dirty="0" smtClean="0"/>
              <a:t>ArcGISOnline.com</a:t>
            </a:r>
            <a:endParaRPr lang="en-US" dirty="0"/>
          </a:p>
        </p:txBody>
      </p:sp>
      <p:pic>
        <p:nvPicPr>
          <p:cNvPr id="2" name="Picture 1"/>
          <p:cNvPicPr>
            <a:picLocks noChangeAspect="1"/>
          </p:cNvPicPr>
          <p:nvPr/>
        </p:nvPicPr>
        <p:blipFill>
          <a:blip r:embed="rId3"/>
          <a:stretch>
            <a:fillRect/>
          </a:stretch>
        </p:blipFill>
        <p:spPr>
          <a:xfrm>
            <a:off x="2091531" y="1502229"/>
            <a:ext cx="7548563" cy="5353591"/>
          </a:xfrm>
          <a:prstGeom prst="rect">
            <a:avLst/>
          </a:prstGeom>
        </p:spPr>
      </p:pic>
    </p:spTree>
    <p:extLst>
      <p:ext uri="{BB962C8B-B14F-4D97-AF65-F5344CB8AC3E}">
        <p14:creationId xmlns:p14="http://schemas.microsoft.com/office/powerpoint/2010/main" val="102100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96994" y="471911"/>
            <a:ext cx="9753600" cy="944562"/>
          </a:xfrm>
        </p:spPr>
        <p:txBody>
          <a:bodyPr/>
          <a:lstStyle/>
          <a:p>
            <a:r>
              <a:rPr lang="en-US" dirty="0" smtClean="0"/>
              <a:t>ArcGISOnline.com</a:t>
            </a:r>
            <a:endParaRPr lang="en-US" dirty="0"/>
          </a:p>
        </p:txBody>
      </p:sp>
      <p:sp>
        <p:nvSpPr>
          <p:cNvPr id="2" name="Content Placeholder 1"/>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684212" y="1371600"/>
            <a:ext cx="10820401" cy="5799832"/>
          </a:xfrm>
          <a:prstGeom prst="rect">
            <a:avLst/>
          </a:prstGeom>
        </p:spPr>
      </p:pic>
    </p:spTree>
    <p:extLst>
      <p:ext uri="{BB962C8B-B14F-4D97-AF65-F5344CB8AC3E}">
        <p14:creationId xmlns:p14="http://schemas.microsoft.com/office/powerpoint/2010/main" val="358219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65212" y="381000"/>
            <a:ext cx="9753600" cy="944562"/>
          </a:xfrm>
        </p:spPr>
        <p:txBody>
          <a:bodyPr/>
          <a:lstStyle/>
          <a:p>
            <a:r>
              <a:rPr lang="en-US" dirty="0" smtClean="0"/>
              <a:t>Making Maps</a:t>
            </a:r>
            <a:endParaRPr lang="en-US" dirty="0"/>
          </a:p>
        </p:txBody>
      </p:sp>
      <p:pic>
        <p:nvPicPr>
          <p:cNvPr id="2" name="Content Placeholder 1"/>
          <p:cNvPicPr>
            <a:picLocks noGrp="1" noChangeAspect="1"/>
          </p:cNvPicPr>
          <p:nvPr>
            <p:ph idx="1"/>
          </p:nvPr>
        </p:nvPicPr>
        <p:blipFill>
          <a:blip r:embed="rId3"/>
          <a:stretch>
            <a:fillRect/>
          </a:stretch>
        </p:blipFill>
        <p:spPr>
          <a:xfrm>
            <a:off x="684212" y="1262609"/>
            <a:ext cx="10727739" cy="5214391"/>
          </a:xfrm>
          <a:prstGeom prst="rect">
            <a:avLst/>
          </a:prstGeom>
        </p:spPr>
      </p:pic>
    </p:spTree>
    <p:extLst>
      <p:ext uri="{BB962C8B-B14F-4D97-AF65-F5344CB8AC3E}">
        <p14:creationId xmlns:p14="http://schemas.microsoft.com/office/powerpoint/2010/main" val="404019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1412" y="304800"/>
            <a:ext cx="9753600" cy="1020762"/>
          </a:xfrm>
        </p:spPr>
        <p:txBody>
          <a:bodyPr/>
          <a:lstStyle/>
          <a:p>
            <a:r>
              <a:rPr lang="en-US" dirty="0" smtClean="0"/>
              <a:t>Add data layers</a:t>
            </a:r>
            <a:endParaRPr lang="en-US" dirty="0"/>
          </a:p>
        </p:txBody>
      </p:sp>
      <p:pic>
        <p:nvPicPr>
          <p:cNvPr id="5" name="Content Placeholder 4"/>
          <p:cNvPicPr>
            <a:picLocks noGrp="1" noChangeAspect="1"/>
          </p:cNvPicPr>
          <p:nvPr>
            <p:ph idx="1"/>
          </p:nvPr>
        </p:nvPicPr>
        <p:blipFill>
          <a:blip r:embed="rId3"/>
          <a:stretch>
            <a:fillRect/>
          </a:stretch>
        </p:blipFill>
        <p:spPr>
          <a:xfrm>
            <a:off x="684213" y="1325562"/>
            <a:ext cx="10820400" cy="5532438"/>
          </a:xfrm>
          <a:prstGeom prst="rect">
            <a:avLst/>
          </a:prstGeom>
        </p:spPr>
      </p:pic>
    </p:spTree>
    <p:extLst>
      <p:ext uri="{BB962C8B-B14F-4D97-AF65-F5344CB8AC3E}">
        <p14:creationId xmlns:p14="http://schemas.microsoft.com/office/powerpoint/2010/main" val="206692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1412" y="381000"/>
            <a:ext cx="9753600" cy="944562"/>
          </a:xfrm>
        </p:spPr>
        <p:txBody>
          <a:bodyPr/>
          <a:lstStyle/>
          <a:p>
            <a:r>
              <a:rPr lang="en-US" dirty="0" smtClean="0"/>
              <a:t>Adding People Groups</a:t>
            </a:r>
            <a:endParaRPr lang="en-US" dirty="0"/>
          </a:p>
        </p:txBody>
      </p:sp>
      <p:pic>
        <p:nvPicPr>
          <p:cNvPr id="6" name="Content Placeholder 5"/>
          <p:cNvPicPr>
            <a:picLocks noGrp="1" noChangeAspect="1"/>
          </p:cNvPicPr>
          <p:nvPr>
            <p:ph idx="1"/>
          </p:nvPr>
        </p:nvPicPr>
        <p:blipFill>
          <a:blip r:embed="rId3"/>
          <a:stretch>
            <a:fillRect/>
          </a:stretch>
        </p:blipFill>
        <p:spPr>
          <a:xfrm>
            <a:off x="708645" y="1325562"/>
            <a:ext cx="10812606" cy="5532438"/>
          </a:xfrm>
          <a:prstGeom prst="rect">
            <a:avLst/>
          </a:prstGeom>
        </p:spPr>
      </p:pic>
    </p:spTree>
    <p:extLst>
      <p:ext uri="{BB962C8B-B14F-4D97-AF65-F5344CB8AC3E}">
        <p14:creationId xmlns:p14="http://schemas.microsoft.com/office/powerpoint/2010/main" val="309279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1412" y="381000"/>
            <a:ext cx="9753600" cy="944562"/>
          </a:xfrm>
        </p:spPr>
        <p:txBody>
          <a:bodyPr/>
          <a:lstStyle/>
          <a:p>
            <a:r>
              <a:rPr lang="en-US" dirty="0" smtClean="0"/>
              <a:t>Add Earthquake data</a:t>
            </a:r>
            <a:endParaRPr lang="en-US" dirty="0"/>
          </a:p>
        </p:txBody>
      </p:sp>
      <p:pic>
        <p:nvPicPr>
          <p:cNvPr id="5" name="Content Placeholder 4"/>
          <p:cNvPicPr>
            <a:picLocks noGrp="1" noChangeAspect="1"/>
          </p:cNvPicPr>
          <p:nvPr>
            <p:ph idx="1"/>
          </p:nvPr>
        </p:nvPicPr>
        <p:blipFill>
          <a:blip r:embed="rId3"/>
          <a:stretch>
            <a:fillRect/>
          </a:stretch>
        </p:blipFill>
        <p:spPr>
          <a:xfrm>
            <a:off x="685479" y="1325562"/>
            <a:ext cx="10819134" cy="5532438"/>
          </a:xfrm>
          <a:prstGeom prst="rect">
            <a:avLst/>
          </a:prstGeom>
        </p:spPr>
      </p:pic>
    </p:spTree>
    <p:extLst>
      <p:ext uri="{BB962C8B-B14F-4D97-AF65-F5344CB8AC3E}">
        <p14:creationId xmlns:p14="http://schemas.microsoft.com/office/powerpoint/2010/main" val="330291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96994" y="286605"/>
            <a:ext cx="10055781" cy="1008796"/>
          </a:xfrm>
        </p:spPr>
        <p:txBody>
          <a:bodyPr/>
          <a:lstStyle/>
          <a:p>
            <a:r>
              <a:rPr lang="en-US" dirty="0" smtClean="0"/>
              <a:t>Today’s Questions</a:t>
            </a:r>
            <a:endParaRPr lang="en-US" dirty="0"/>
          </a:p>
        </p:txBody>
      </p:sp>
      <p:sp>
        <p:nvSpPr>
          <p:cNvPr id="2" name="Content Placeholder 1"/>
          <p:cNvSpPr>
            <a:spLocks noGrp="1"/>
          </p:cNvSpPr>
          <p:nvPr>
            <p:ph idx="1"/>
          </p:nvPr>
        </p:nvSpPr>
        <p:spPr>
          <a:xfrm>
            <a:off x="1217580" y="1828800"/>
            <a:ext cx="10287033" cy="4343400"/>
          </a:xfrm>
        </p:spPr>
        <p:txBody>
          <a:bodyPr>
            <a:noAutofit/>
          </a:bodyPr>
          <a:lstStyle/>
          <a:p>
            <a:r>
              <a:rPr lang="en-US" sz="2800" dirty="0" smtClean="0"/>
              <a:t>Where is a specific people group?</a:t>
            </a:r>
          </a:p>
          <a:p>
            <a:endParaRPr lang="en-US" sz="2000" dirty="0" smtClean="0"/>
          </a:p>
          <a:p>
            <a:r>
              <a:rPr lang="en-US" sz="2800" dirty="0" smtClean="0"/>
              <a:t>How close is that people group to another similar group?</a:t>
            </a:r>
          </a:p>
          <a:p>
            <a:endParaRPr lang="en-US" sz="2000" dirty="0" smtClean="0"/>
          </a:p>
          <a:p>
            <a:r>
              <a:rPr lang="en-US" sz="2800" dirty="0" smtClean="0"/>
              <a:t>What physical barriers might hinder the gospel flow</a:t>
            </a:r>
            <a:r>
              <a:rPr lang="en-US" sz="2800" dirty="0" smtClean="0"/>
              <a:t>?</a:t>
            </a:r>
          </a:p>
          <a:p>
            <a:endParaRPr lang="en-US" sz="2800" dirty="0"/>
          </a:p>
          <a:p>
            <a:r>
              <a:rPr lang="en-US" sz="2800" dirty="0" smtClean="0"/>
              <a:t>How have maps been used historically?</a:t>
            </a:r>
            <a:endParaRPr lang="en-US" sz="2800" dirty="0" smtClean="0"/>
          </a:p>
          <a:p>
            <a:endParaRPr lang="en-US" sz="2000" dirty="0" smtClean="0"/>
          </a:p>
        </p:txBody>
      </p:sp>
    </p:spTree>
    <p:extLst>
      <p:ext uri="{BB962C8B-B14F-4D97-AF65-F5344CB8AC3E}">
        <p14:creationId xmlns:p14="http://schemas.microsoft.com/office/powerpoint/2010/main" val="407056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77936" y="381000"/>
            <a:ext cx="9753600" cy="944562"/>
          </a:xfrm>
        </p:spPr>
        <p:txBody>
          <a:bodyPr/>
          <a:lstStyle/>
          <a:p>
            <a:r>
              <a:rPr lang="en-US" dirty="0" smtClean="0"/>
              <a:t>Add World Bank Project data</a:t>
            </a:r>
            <a:endParaRPr lang="en-US" dirty="0"/>
          </a:p>
        </p:txBody>
      </p:sp>
      <p:pic>
        <p:nvPicPr>
          <p:cNvPr id="5" name="Content Placeholder 4"/>
          <p:cNvPicPr>
            <a:picLocks noGrp="1" noChangeAspect="1"/>
          </p:cNvPicPr>
          <p:nvPr>
            <p:ph idx="1"/>
          </p:nvPr>
        </p:nvPicPr>
        <p:blipFill>
          <a:blip r:embed="rId3"/>
          <a:srcRect t="10925" b="10925"/>
          <a:stretch>
            <a:fillRect/>
          </a:stretch>
        </p:blipFill>
        <p:spPr>
          <a:prstGeom prst="rect">
            <a:avLst/>
          </a:prstGeom>
        </p:spPr>
      </p:pic>
    </p:spTree>
    <p:extLst>
      <p:ext uri="{BB962C8B-B14F-4D97-AF65-F5344CB8AC3E}">
        <p14:creationId xmlns:p14="http://schemas.microsoft.com/office/powerpoint/2010/main" val="267590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1412" y="381000"/>
            <a:ext cx="9753600" cy="944562"/>
          </a:xfrm>
        </p:spPr>
        <p:txBody>
          <a:bodyPr/>
          <a:lstStyle/>
          <a:p>
            <a:r>
              <a:rPr lang="en-US" dirty="0" smtClean="0"/>
              <a:t>Strategic Impact</a:t>
            </a:r>
            <a:endParaRPr lang="en-US" dirty="0"/>
          </a:p>
        </p:txBody>
      </p:sp>
      <p:pic>
        <p:nvPicPr>
          <p:cNvPr id="4" name="Content Placeholder 3"/>
          <p:cNvPicPr>
            <a:picLocks noGrp="1" noChangeAspect="1"/>
          </p:cNvPicPr>
          <p:nvPr>
            <p:ph idx="1"/>
          </p:nvPr>
        </p:nvPicPr>
        <p:blipFill>
          <a:blip r:embed="rId3"/>
          <a:stretch>
            <a:fillRect/>
          </a:stretch>
        </p:blipFill>
        <p:spPr>
          <a:xfrm>
            <a:off x="684212" y="1364590"/>
            <a:ext cx="10820401" cy="5493409"/>
          </a:xfrm>
          <a:prstGeom prst="rect">
            <a:avLst/>
          </a:prstGeom>
        </p:spPr>
      </p:pic>
    </p:spTree>
    <p:extLst>
      <p:ext uri="{BB962C8B-B14F-4D97-AF65-F5344CB8AC3E}">
        <p14:creationId xmlns:p14="http://schemas.microsoft.com/office/powerpoint/2010/main" val="99407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1412" y="381000"/>
            <a:ext cx="9753600" cy="944562"/>
          </a:xfrm>
        </p:spPr>
        <p:txBody>
          <a:bodyPr/>
          <a:lstStyle/>
          <a:p>
            <a:r>
              <a:rPr lang="en-US" dirty="0" smtClean="0"/>
              <a:t>Strategic Impact</a:t>
            </a:r>
            <a:endParaRPr lang="en-US" dirty="0"/>
          </a:p>
        </p:txBody>
      </p:sp>
      <p:pic>
        <p:nvPicPr>
          <p:cNvPr id="5" name="Content Placeholder 4"/>
          <p:cNvPicPr>
            <a:picLocks noGrp="1" noChangeAspect="1"/>
          </p:cNvPicPr>
          <p:nvPr>
            <p:ph idx="1"/>
          </p:nvPr>
        </p:nvPicPr>
        <p:blipFill>
          <a:blip r:embed="rId3"/>
          <a:stretch>
            <a:fillRect/>
          </a:stretch>
        </p:blipFill>
        <p:spPr>
          <a:xfrm>
            <a:off x="684213" y="1342289"/>
            <a:ext cx="10820400" cy="5515711"/>
          </a:xfrm>
          <a:prstGeom prst="rect">
            <a:avLst/>
          </a:prstGeom>
        </p:spPr>
      </p:pic>
    </p:spTree>
    <p:extLst>
      <p:ext uri="{BB962C8B-B14F-4D97-AF65-F5344CB8AC3E}">
        <p14:creationId xmlns:p14="http://schemas.microsoft.com/office/powerpoint/2010/main" val="245532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74266" y="381000"/>
            <a:ext cx="9753600" cy="944562"/>
          </a:xfrm>
        </p:spPr>
        <p:txBody>
          <a:bodyPr/>
          <a:lstStyle/>
          <a:p>
            <a:r>
              <a:rPr lang="en-US" dirty="0" smtClean="0"/>
              <a:t>Strategic Impact</a:t>
            </a:r>
            <a:endParaRPr lang="en-US" dirty="0"/>
          </a:p>
        </p:txBody>
      </p:sp>
      <p:pic>
        <p:nvPicPr>
          <p:cNvPr id="5" name="Content Placeholder 4"/>
          <p:cNvPicPr>
            <a:picLocks noGrp="1" noChangeAspect="1"/>
          </p:cNvPicPr>
          <p:nvPr>
            <p:ph idx="1"/>
          </p:nvPr>
        </p:nvPicPr>
        <p:blipFill>
          <a:blip r:embed="rId3"/>
          <a:stretch>
            <a:fillRect/>
          </a:stretch>
        </p:blipFill>
        <p:spPr>
          <a:xfrm>
            <a:off x="684213" y="1325562"/>
            <a:ext cx="10820400" cy="5278667"/>
          </a:xfrm>
          <a:prstGeom prst="rect">
            <a:avLst/>
          </a:prstGeom>
        </p:spPr>
      </p:pic>
    </p:spTree>
    <p:extLst>
      <p:ext uri="{BB962C8B-B14F-4D97-AF65-F5344CB8AC3E}">
        <p14:creationId xmlns:p14="http://schemas.microsoft.com/office/powerpoint/2010/main" val="295982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74266" y="381000"/>
            <a:ext cx="9753600" cy="944562"/>
          </a:xfrm>
        </p:spPr>
        <p:txBody>
          <a:bodyPr/>
          <a:lstStyle/>
          <a:p>
            <a:r>
              <a:rPr lang="en-US" dirty="0" smtClean="0"/>
              <a:t>Saving and Publishing Maps</a:t>
            </a:r>
            <a:endParaRPr lang="en-US" dirty="0"/>
          </a:p>
        </p:txBody>
      </p:sp>
      <p:pic>
        <p:nvPicPr>
          <p:cNvPr id="4" name="Content Placeholder 3"/>
          <p:cNvPicPr>
            <a:picLocks noGrp="1" noChangeAspect="1"/>
          </p:cNvPicPr>
          <p:nvPr>
            <p:ph idx="1"/>
          </p:nvPr>
        </p:nvPicPr>
        <p:blipFill>
          <a:blip r:embed="rId3"/>
          <a:stretch>
            <a:fillRect/>
          </a:stretch>
        </p:blipFill>
        <p:spPr>
          <a:xfrm>
            <a:off x="684484" y="1325562"/>
            <a:ext cx="10820400" cy="5532438"/>
          </a:xfrm>
          <a:prstGeom prst="rect">
            <a:avLst/>
          </a:prstGeom>
        </p:spPr>
      </p:pic>
    </p:spTree>
    <p:extLst>
      <p:ext uri="{BB962C8B-B14F-4D97-AF65-F5344CB8AC3E}">
        <p14:creationId xmlns:p14="http://schemas.microsoft.com/office/powerpoint/2010/main" val="47704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74266" y="381000"/>
            <a:ext cx="9753600" cy="944562"/>
          </a:xfrm>
        </p:spPr>
        <p:txBody>
          <a:bodyPr/>
          <a:lstStyle/>
          <a:p>
            <a:r>
              <a:rPr lang="en-US" dirty="0" smtClean="0"/>
              <a:t>Saving and Publishing Maps</a:t>
            </a:r>
            <a:endParaRPr lang="en-US" dirty="0"/>
          </a:p>
        </p:txBody>
      </p:sp>
      <p:pic>
        <p:nvPicPr>
          <p:cNvPr id="5" name="Picture 4"/>
          <p:cNvPicPr>
            <a:picLocks noChangeAspect="1"/>
          </p:cNvPicPr>
          <p:nvPr/>
        </p:nvPicPr>
        <p:blipFill>
          <a:blip r:embed="rId3"/>
          <a:stretch>
            <a:fillRect/>
          </a:stretch>
        </p:blipFill>
        <p:spPr>
          <a:xfrm>
            <a:off x="1446212" y="1355299"/>
            <a:ext cx="9710252" cy="5532438"/>
          </a:xfrm>
          <a:prstGeom prst="rect">
            <a:avLst/>
          </a:prstGeom>
        </p:spPr>
      </p:pic>
    </p:spTree>
    <p:extLst>
      <p:ext uri="{BB962C8B-B14F-4D97-AF65-F5344CB8AC3E}">
        <p14:creationId xmlns:p14="http://schemas.microsoft.com/office/powerpoint/2010/main" val="152953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614" y="274638"/>
            <a:ext cx="9753600" cy="944562"/>
          </a:xfrm>
        </p:spPr>
        <p:txBody>
          <a:bodyPr/>
          <a:lstStyle/>
          <a:p>
            <a:r>
              <a:rPr lang="en-US" dirty="0" err="1" smtClean="0"/>
              <a:t>Imb</a:t>
            </a:r>
            <a:r>
              <a:rPr lang="en-US" dirty="0" smtClean="0"/>
              <a:t> open data</a:t>
            </a:r>
            <a:endParaRPr lang="en-US" dirty="0"/>
          </a:p>
        </p:txBody>
      </p:sp>
      <p:sp>
        <p:nvSpPr>
          <p:cNvPr id="2" name="Content Placeholder 1"/>
          <p:cNvSpPr>
            <a:spLocks noGrp="1"/>
          </p:cNvSpPr>
          <p:nvPr>
            <p:ph idx="1"/>
          </p:nvPr>
        </p:nvSpPr>
        <p:spPr>
          <a:xfrm>
            <a:off x="1217614" y="1219200"/>
            <a:ext cx="9753600" cy="4953000"/>
          </a:xfrm>
        </p:spPr>
        <p:txBody>
          <a:bodyPr/>
          <a:lstStyle/>
          <a:p>
            <a:r>
              <a:rPr lang="en-US" sz="2000" b="1" dirty="0">
                <a:hlinkClick r:id="rId3"/>
              </a:rPr>
              <a:t>http</a:t>
            </a:r>
            <a:r>
              <a:rPr lang="en-US" sz="2000" b="1" dirty="0" smtClean="0">
                <a:hlinkClick r:id="rId3"/>
              </a:rPr>
              <a:t>://go.imb.opendata.arcgis.com/</a:t>
            </a:r>
            <a:endParaRPr lang="en-US" sz="2000" b="1" dirty="0" smtClean="0"/>
          </a:p>
          <a:p>
            <a:endParaRPr lang="en-US" b="1" dirty="0" smtClean="0"/>
          </a:p>
        </p:txBody>
      </p:sp>
      <p:pic>
        <p:nvPicPr>
          <p:cNvPr id="7" name="Picture 6"/>
          <p:cNvPicPr>
            <a:picLocks noChangeAspect="1"/>
          </p:cNvPicPr>
          <p:nvPr/>
        </p:nvPicPr>
        <p:blipFill>
          <a:blip r:embed="rId4"/>
          <a:stretch>
            <a:fillRect/>
          </a:stretch>
        </p:blipFill>
        <p:spPr>
          <a:xfrm>
            <a:off x="1236079" y="1600200"/>
            <a:ext cx="9753600" cy="5242898"/>
          </a:xfrm>
          <a:prstGeom prst="rect">
            <a:avLst/>
          </a:prstGeom>
        </p:spPr>
      </p:pic>
    </p:spTree>
    <p:extLst>
      <p:ext uri="{BB962C8B-B14F-4D97-AF65-F5344CB8AC3E}">
        <p14:creationId xmlns:p14="http://schemas.microsoft.com/office/powerpoint/2010/main" val="225300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614" y="274638"/>
            <a:ext cx="9753600" cy="944562"/>
          </a:xfrm>
        </p:spPr>
        <p:txBody>
          <a:bodyPr/>
          <a:lstStyle/>
          <a:p>
            <a:r>
              <a:rPr lang="en-US" dirty="0" smtClean="0"/>
              <a:t>Strategic Impact Now</a:t>
            </a:r>
            <a:endParaRPr lang="en-US" dirty="0"/>
          </a:p>
        </p:txBody>
      </p:sp>
      <p:sp>
        <p:nvSpPr>
          <p:cNvPr id="2" name="Content Placeholder 1"/>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684213" y="1093694"/>
            <a:ext cx="10820400" cy="5764306"/>
          </a:xfrm>
          <a:prstGeom prst="rect">
            <a:avLst/>
          </a:prstGeom>
        </p:spPr>
      </p:pic>
    </p:spTree>
    <p:extLst>
      <p:ext uri="{BB962C8B-B14F-4D97-AF65-F5344CB8AC3E}">
        <p14:creationId xmlns:p14="http://schemas.microsoft.com/office/powerpoint/2010/main" val="65801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Mapping for Strategic Impact</a:t>
            </a:r>
            <a:endParaRPr lang="en-US" dirty="0"/>
          </a:p>
        </p:txBody>
      </p:sp>
      <p:sp>
        <p:nvSpPr>
          <p:cNvPr id="5" name="Subtitle 4"/>
          <p:cNvSpPr>
            <a:spLocks noGrp="1"/>
          </p:cNvSpPr>
          <p:nvPr>
            <p:ph type="subTitle" idx="1"/>
          </p:nvPr>
        </p:nvSpPr>
        <p:spPr/>
        <p:txBody>
          <a:bodyPr>
            <a:normAutofit fontScale="85000" lnSpcReduction="20000"/>
          </a:bodyPr>
          <a:lstStyle/>
          <a:p>
            <a:pPr algn="r"/>
            <a:r>
              <a:rPr lang="en-US" dirty="0" smtClean="0"/>
              <a:t>7</a:t>
            </a:r>
            <a:r>
              <a:rPr lang="en-US" baseline="30000" dirty="0" smtClean="0"/>
              <a:t>th</a:t>
            </a:r>
            <a:r>
              <a:rPr lang="en-US" dirty="0" smtClean="0"/>
              <a:t> </a:t>
            </a:r>
            <a:r>
              <a:rPr lang="en-US" dirty="0" smtClean="0"/>
              <a:t>International </a:t>
            </a:r>
            <a:r>
              <a:rPr lang="en-US" dirty="0" smtClean="0"/>
              <a:t>Researchers’ </a:t>
            </a:r>
            <a:r>
              <a:rPr lang="en-US" dirty="0" smtClean="0"/>
              <a:t>Conference </a:t>
            </a:r>
          </a:p>
          <a:p>
            <a:pPr algn="r"/>
            <a:r>
              <a:rPr lang="en-US" dirty="0" smtClean="0"/>
              <a:t>Kuala </a:t>
            </a:r>
            <a:r>
              <a:rPr lang="en-US" dirty="0" smtClean="0"/>
              <a:t>Lumpur, Malaysia</a:t>
            </a:r>
          </a:p>
          <a:p>
            <a:pPr algn="r"/>
            <a:r>
              <a:rPr lang="en-US" dirty="0" smtClean="0"/>
              <a:t>Steve McCord, Ph.D.</a:t>
            </a:r>
            <a:endParaRPr lang="en-US" dirty="0"/>
          </a:p>
        </p:txBody>
      </p:sp>
      <p:pic>
        <p:nvPicPr>
          <p:cNvPr id="6" name="Content Placeholder 3"/>
          <p:cNvPicPr>
            <a:picLocks noChangeAspect="1"/>
          </p:cNvPicPr>
          <p:nvPr/>
        </p:nvPicPr>
        <p:blipFill rotWithShape="1">
          <a:blip r:embed="rId3"/>
          <a:srcRect t="-327" b="-327"/>
          <a:stretch/>
        </p:blipFill>
        <p:spPr>
          <a:xfrm>
            <a:off x="1293812" y="4495800"/>
            <a:ext cx="2582331" cy="1419225"/>
          </a:xfrm>
          <a:prstGeom prst="rect">
            <a:avLst/>
          </a:prstGeom>
        </p:spPr>
      </p:pic>
    </p:spTree>
    <p:extLst>
      <p:ext uri="{BB962C8B-B14F-4D97-AF65-F5344CB8AC3E}">
        <p14:creationId xmlns:p14="http://schemas.microsoft.com/office/powerpoint/2010/main" val="6370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96994" y="286605"/>
            <a:ext cx="10055781" cy="1008796"/>
          </a:xfrm>
        </p:spPr>
        <p:txBody>
          <a:bodyPr/>
          <a:lstStyle/>
          <a:p>
            <a:r>
              <a:rPr lang="en-US" dirty="0" smtClean="0"/>
              <a:t>Today’s Questions</a:t>
            </a:r>
            <a:endParaRPr lang="en-US" dirty="0"/>
          </a:p>
        </p:txBody>
      </p:sp>
      <p:sp>
        <p:nvSpPr>
          <p:cNvPr id="2" name="Content Placeholder 1"/>
          <p:cNvSpPr>
            <a:spLocks noGrp="1"/>
          </p:cNvSpPr>
          <p:nvPr>
            <p:ph idx="1"/>
          </p:nvPr>
        </p:nvSpPr>
        <p:spPr>
          <a:xfrm>
            <a:off x="1217580" y="1828800"/>
            <a:ext cx="10287033" cy="4343400"/>
          </a:xfrm>
        </p:spPr>
        <p:txBody>
          <a:bodyPr>
            <a:noAutofit/>
          </a:bodyPr>
          <a:lstStyle/>
          <a:p>
            <a:endParaRPr lang="en-US" sz="2000" dirty="0" smtClean="0"/>
          </a:p>
          <a:p>
            <a:r>
              <a:rPr lang="en-US" sz="2800" dirty="0" smtClean="0"/>
              <a:t>Are there physical or health needs which might create openness toward to gospel of Christ?</a:t>
            </a:r>
          </a:p>
          <a:p>
            <a:endParaRPr lang="en-US" sz="2000" dirty="0" smtClean="0"/>
          </a:p>
          <a:p>
            <a:r>
              <a:rPr lang="en-US" sz="2800" dirty="0" smtClean="0"/>
              <a:t>Are there multiple factors which might make create an opportunity for ministry or access?</a:t>
            </a:r>
            <a:endParaRPr lang="en-US" sz="2800" dirty="0"/>
          </a:p>
        </p:txBody>
      </p:sp>
    </p:spTree>
    <p:extLst>
      <p:ext uri="{BB962C8B-B14F-4D97-AF65-F5344CB8AC3E}">
        <p14:creationId xmlns:p14="http://schemas.microsoft.com/office/powerpoint/2010/main" val="319752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96994" y="286605"/>
            <a:ext cx="10055781" cy="1084996"/>
          </a:xfrm>
        </p:spPr>
        <p:txBody>
          <a:bodyPr/>
          <a:lstStyle/>
          <a:p>
            <a:r>
              <a:rPr lang="en-US" dirty="0" smtClean="0"/>
              <a:t>Strategic Impact Defined</a:t>
            </a:r>
            <a:endParaRPr lang="en-US" dirty="0"/>
          </a:p>
        </p:txBody>
      </p:sp>
      <p:sp>
        <p:nvSpPr>
          <p:cNvPr id="2" name="Content Placeholder 1"/>
          <p:cNvSpPr>
            <a:spLocks noGrp="1"/>
          </p:cNvSpPr>
          <p:nvPr>
            <p:ph idx="1"/>
          </p:nvPr>
        </p:nvSpPr>
        <p:spPr/>
        <p:txBody>
          <a:bodyPr>
            <a:normAutofit/>
          </a:bodyPr>
          <a:lstStyle/>
          <a:p>
            <a:r>
              <a:rPr lang="en-US" sz="3200" dirty="0"/>
              <a:t>Define </a:t>
            </a:r>
            <a:r>
              <a:rPr lang="en-US" sz="3200" dirty="0" smtClean="0"/>
              <a:t>strategy:</a:t>
            </a:r>
          </a:p>
          <a:p>
            <a:pPr lvl="1"/>
            <a:endParaRPr lang="en-US" sz="2800" dirty="0" smtClean="0"/>
          </a:p>
          <a:p>
            <a:pPr lvl="1"/>
            <a:r>
              <a:rPr lang="en-US" sz="2800" dirty="0"/>
              <a:t>Strategy as the central integrated concept that spells out how we will achieve our objective</a:t>
            </a:r>
            <a:r>
              <a:rPr lang="en-US" sz="2800" dirty="0" smtClean="0"/>
              <a:t>.  Plan to achieve particular goals over time</a:t>
            </a:r>
            <a:endParaRPr lang="en-US" sz="2800" dirty="0"/>
          </a:p>
          <a:p>
            <a:r>
              <a:rPr lang="en-US" sz="3200" dirty="0"/>
              <a:t>  </a:t>
            </a:r>
            <a:r>
              <a:rPr lang="en-US" sz="3200" dirty="0" smtClean="0"/>
              <a:t>Define impact:</a:t>
            </a:r>
          </a:p>
          <a:p>
            <a:pPr lvl="1"/>
            <a:endParaRPr lang="en-US" sz="2800" dirty="0"/>
          </a:p>
          <a:p>
            <a:pPr lvl="1"/>
            <a:r>
              <a:rPr lang="en-US" sz="2800" dirty="0" smtClean="0"/>
              <a:t>To influence, to affect, to have an impact on.</a:t>
            </a:r>
          </a:p>
          <a:p>
            <a:endParaRPr lang="en-US" dirty="0"/>
          </a:p>
          <a:p>
            <a:endParaRPr lang="en-US" dirty="0"/>
          </a:p>
        </p:txBody>
      </p:sp>
    </p:spTree>
    <p:extLst>
      <p:ext uri="{BB962C8B-B14F-4D97-AF65-F5344CB8AC3E}">
        <p14:creationId xmlns:p14="http://schemas.microsoft.com/office/powerpoint/2010/main" val="84695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1293812" y="-10072"/>
            <a:ext cx="9601200" cy="6903956"/>
          </a:xfrm>
          <a:prstGeom prst="rect">
            <a:avLst/>
          </a:prstGeom>
        </p:spPr>
      </p:pic>
    </p:spTree>
    <p:extLst>
      <p:ext uri="{BB962C8B-B14F-4D97-AF65-F5344CB8AC3E}">
        <p14:creationId xmlns:p14="http://schemas.microsoft.com/office/powerpoint/2010/main" val="404956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82" y="1"/>
            <a:ext cx="11087929" cy="6881126"/>
          </a:xfrm>
          <a:prstGeom prst="rect">
            <a:avLst/>
          </a:prstGeom>
        </p:spPr>
      </p:pic>
    </p:spTree>
    <p:extLst>
      <p:ext uri="{BB962C8B-B14F-4D97-AF65-F5344CB8AC3E}">
        <p14:creationId xmlns:p14="http://schemas.microsoft.com/office/powerpoint/2010/main" val="77280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35594" y="-33807"/>
            <a:ext cx="8761413" cy="6891807"/>
          </a:xfrm>
          <a:prstGeom prst="rect">
            <a:avLst/>
          </a:prstGeom>
        </p:spPr>
      </p:pic>
    </p:spTree>
    <p:extLst>
      <p:ext uri="{BB962C8B-B14F-4D97-AF65-F5344CB8AC3E}">
        <p14:creationId xmlns:p14="http://schemas.microsoft.com/office/powerpoint/2010/main" val="3835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88825" cy="6857999"/>
          </a:xfrm>
          <a:prstGeom prst="rect">
            <a:avLst/>
          </a:prstGeom>
        </p:spPr>
      </p:pic>
    </p:spTree>
    <p:extLst>
      <p:ext uri="{BB962C8B-B14F-4D97-AF65-F5344CB8AC3E}">
        <p14:creationId xmlns:p14="http://schemas.microsoft.com/office/powerpoint/2010/main" val="59833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mso-contentType ?>
<FormTemplates xmlns="http://schemas.microsoft.com/sharepoint/v3/contenttype/forms">
  <Display>DocumentLibraryForm</Display>
  <Edit>AssetEditForm</Edit>
  <New>DocumentLibraryForm</New>
</FormTemplates>
</file>

<file path=customXml/item27.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9112E86-6695-442F-9735-0970DF3E4455}">
  <ds:schemaRefs>
    <ds:schemaRef ds:uri="ESRI.ArcGIS.Mapping.OfficeIntegration.PowerPointInfo"/>
  </ds:schemaRefs>
</ds:datastoreItem>
</file>

<file path=customXml/itemProps10.xml><?xml version="1.0" encoding="utf-8"?>
<ds:datastoreItem xmlns:ds="http://schemas.openxmlformats.org/officeDocument/2006/customXml" ds:itemID="{DB68F735-BF09-4082-AB28-E599240438BF}">
  <ds:schemaRefs>
    <ds:schemaRef ds:uri="ESRI.ArcGIS.Mapping.OfficeIntegration.PowerPointInfo"/>
  </ds:schemaRefs>
</ds:datastoreItem>
</file>

<file path=customXml/itemProps11.xml><?xml version="1.0" encoding="utf-8"?>
<ds:datastoreItem xmlns:ds="http://schemas.openxmlformats.org/officeDocument/2006/customXml" ds:itemID="{2D167CD4-E9C4-40AC-B5FE-7A72DE5BF8C9}">
  <ds:schemaRefs>
    <ds:schemaRef ds:uri="ESRI.ArcGIS.Mapping.OfficeIntegration.PowerPointInfo"/>
  </ds:schemaRefs>
</ds:datastoreItem>
</file>

<file path=customXml/itemProps12.xml><?xml version="1.0" encoding="utf-8"?>
<ds:datastoreItem xmlns:ds="http://schemas.openxmlformats.org/officeDocument/2006/customXml" ds:itemID="{6FBCEAE3-0E1B-49DD-A98B-C9D686FBDFE1}">
  <ds:schemaRefs>
    <ds:schemaRef ds:uri="ESRI.ArcGIS.Mapping.OfficeIntegration.PowerPointInfo"/>
  </ds:schemaRefs>
</ds:datastoreItem>
</file>

<file path=customXml/itemProps13.xml><?xml version="1.0" encoding="utf-8"?>
<ds:datastoreItem xmlns:ds="http://schemas.openxmlformats.org/officeDocument/2006/customXml" ds:itemID="{4F0850B0-3572-492D-9984-6F9E3FA8F724}">
  <ds:schemaRefs>
    <ds:schemaRef ds:uri="ESRI.ArcGIS.Mapping.OfficeIntegration.PowerPointInfo"/>
  </ds:schemaRefs>
</ds:datastoreItem>
</file>

<file path=customXml/itemProps14.xml><?xml version="1.0" encoding="utf-8"?>
<ds:datastoreItem xmlns:ds="http://schemas.openxmlformats.org/officeDocument/2006/customXml" ds:itemID="{6BAFDCBD-6CBF-4A6D-8D19-0CE863EE1917}">
  <ds:schemaRefs>
    <ds:schemaRef ds:uri="ESRI.ArcGIS.Mapping.OfficeIntegration.PowerPointInfo"/>
  </ds:schemaRefs>
</ds:datastoreItem>
</file>

<file path=customXml/itemProps15.xml><?xml version="1.0" encoding="utf-8"?>
<ds:datastoreItem xmlns:ds="http://schemas.openxmlformats.org/officeDocument/2006/customXml" ds:itemID="{28CAE5D1-EC5B-4D48-9DE4-460E3785C5C0}">
  <ds:schemaRefs>
    <ds:schemaRef ds:uri="ESRI.ArcGIS.Mapping.OfficeIntegration.PowerPointInfo"/>
  </ds:schemaRefs>
</ds:datastoreItem>
</file>

<file path=customXml/itemProps16.xml><?xml version="1.0" encoding="utf-8"?>
<ds:datastoreItem xmlns:ds="http://schemas.openxmlformats.org/officeDocument/2006/customXml" ds:itemID="{A8C860E0-7E04-45ED-9DA3-59946410108F}">
  <ds:schemaRefs>
    <ds:schemaRef ds:uri="ESRI.ArcGIS.Mapping.OfficeIntegration.PowerPointInfo"/>
  </ds:schemaRefs>
</ds:datastoreItem>
</file>

<file path=customXml/itemProps17.xml><?xml version="1.0" encoding="utf-8"?>
<ds:datastoreItem xmlns:ds="http://schemas.openxmlformats.org/officeDocument/2006/customXml" ds:itemID="{62F065FF-B3DF-483A-8EB9-5B0FBC5DB029}">
  <ds:schemaRefs>
    <ds:schemaRef ds:uri="ESRI.ArcGIS.Mapping.OfficeIntegration.PowerPointInfo"/>
  </ds:schemaRefs>
</ds:datastoreItem>
</file>

<file path=customXml/itemProps18.xml><?xml version="1.0" encoding="utf-8"?>
<ds:datastoreItem xmlns:ds="http://schemas.openxmlformats.org/officeDocument/2006/customXml" ds:itemID="{E81B78BD-A9FE-43A0-B438-6550A053F1CB}">
  <ds:schemaRefs>
    <ds:schemaRef ds:uri="ESRI.ArcGIS.Mapping.OfficeIntegration.PowerPointInfo"/>
  </ds:schemaRefs>
</ds:datastoreItem>
</file>

<file path=customXml/itemProps19.xml><?xml version="1.0" encoding="utf-8"?>
<ds:datastoreItem xmlns:ds="http://schemas.openxmlformats.org/officeDocument/2006/customXml" ds:itemID="{8BB6A200-2657-4F77-9B63-BDA262127E58}">
  <ds:schemaRefs>
    <ds:schemaRef ds:uri="ESRI.ArcGIS.Mapping.OfficeIntegration.PowerPointInfo"/>
  </ds:schemaRefs>
</ds:datastoreItem>
</file>

<file path=customXml/itemProps2.xml><?xml version="1.0" encoding="utf-8"?>
<ds:datastoreItem xmlns:ds="http://schemas.openxmlformats.org/officeDocument/2006/customXml" ds:itemID="{583CD283-42F5-4B18-A8E9-B5EA473D951C}">
  <ds:schemaRefs>
    <ds:schemaRef ds:uri="ESRI.ArcGIS.Mapping.OfficeIntegration.PowerPointInfo"/>
  </ds:schemaRefs>
</ds:datastoreItem>
</file>

<file path=customXml/itemProps20.xml><?xml version="1.0" encoding="utf-8"?>
<ds:datastoreItem xmlns:ds="http://schemas.openxmlformats.org/officeDocument/2006/customXml" ds:itemID="{6E501BD0-BA6C-4016-AFF7-0A0719BE6E47}">
  <ds:schemaRefs>
    <ds:schemaRef ds:uri="ESRI.ArcGIS.Mapping.OfficeIntegration.PowerPointInfo"/>
  </ds:schemaRefs>
</ds:datastoreItem>
</file>

<file path=customXml/itemProps21.xml><?xml version="1.0" encoding="utf-8"?>
<ds:datastoreItem xmlns:ds="http://schemas.openxmlformats.org/officeDocument/2006/customXml" ds:itemID="{547F743B-471D-443A-BB3D-C6213F2374D8}">
  <ds:schemaRefs>
    <ds:schemaRef ds:uri="ESRI.ArcGIS.Mapping.OfficeIntegration.PowerPointInfo"/>
  </ds:schemaRefs>
</ds:datastoreItem>
</file>

<file path=customXml/itemProps22.xml><?xml version="1.0" encoding="utf-8"?>
<ds:datastoreItem xmlns:ds="http://schemas.openxmlformats.org/officeDocument/2006/customXml" ds:itemID="{18F26979-E1A3-409F-9B5F-D40F2CFC3984}">
  <ds:schemaRefs>
    <ds:schemaRef ds:uri="ESRI.ArcGIS.Mapping.OfficeIntegration.PowerPointInfo"/>
  </ds:schemaRefs>
</ds:datastoreItem>
</file>

<file path=customXml/itemProps23.xml><?xml version="1.0" encoding="utf-8"?>
<ds:datastoreItem xmlns:ds="http://schemas.openxmlformats.org/officeDocument/2006/customXml" ds:itemID="{0FC6028F-BE31-46FD-92FC-46F13514C609}">
  <ds:schemaRefs>
    <ds:schemaRef ds:uri="ESRI.ArcGIS.Mapping.OfficeIntegration.PowerPointInfo"/>
  </ds:schemaRefs>
</ds:datastoreItem>
</file>

<file path=customXml/itemProps24.xml><?xml version="1.0" encoding="utf-8"?>
<ds:datastoreItem xmlns:ds="http://schemas.openxmlformats.org/officeDocument/2006/customXml" ds:itemID="{4668D004-3EEB-4D5C-AFEB-CEFF88C76575}">
  <ds:schemaRefs>
    <ds:schemaRef ds:uri="ESRI.ArcGIS.Mapping.OfficeIntegration.PowerPointInfo"/>
  </ds:schemaRefs>
</ds:datastoreItem>
</file>

<file path=customXml/itemProps25.xml><?xml version="1.0" encoding="utf-8"?>
<ds:datastoreItem xmlns:ds="http://schemas.openxmlformats.org/officeDocument/2006/customXml" ds:itemID="{2444A4AB-69E1-432C-BB9D-C486E604E724}">
  <ds:schemaRefs>
    <ds:schemaRef ds:uri="ESRI.ArcGIS.Mapping.OfficeIntegration.PowerPointInfo"/>
  </ds:schemaRefs>
</ds:datastoreItem>
</file>

<file path=customXml/itemProps26.xml><?xml version="1.0" encoding="utf-8"?>
<ds:datastoreItem xmlns:ds="http://schemas.openxmlformats.org/officeDocument/2006/customXml" ds:itemID="{F9AEF1AC-E279-497A-BEF6-B83421166BA0}">
  <ds:schemaRefs>
    <ds:schemaRef ds:uri="http://schemas.microsoft.com/sharepoint/v3/contenttype/forms"/>
  </ds:schemaRefs>
</ds:datastoreItem>
</file>

<file path=customXml/itemProps27.xml><?xml version="1.0" encoding="utf-8"?>
<ds:datastoreItem xmlns:ds="http://schemas.openxmlformats.org/officeDocument/2006/customXml" ds:itemID="{DC35891A-DD4A-48C7-94C1-069F7E8B9370}">
  <ds:schemaRefs>
    <ds:schemaRef ds:uri="ESRI.ArcGIS.Mapping.OfficeIntegration.PowerPointInfo"/>
  </ds:schemaRefs>
</ds:datastoreItem>
</file>

<file path=customXml/itemProps3.xml><?xml version="1.0" encoding="utf-8"?>
<ds:datastoreItem xmlns:ds="http://schemas.openxmlformats.org/officeDocument/2006/customXml" ds:itemID="{5284CD5A-8C01-4750-9EA8-4A8F5BD1FDC2}">
  <ds:schemaRefs>
    <ds:schemaRef ds:uri="ESRI.ArcGIS.Mapping.OfficeIntegration.PowerPointInfo"/>
  </ds:schemaRefs>
</ds:datastoreItem>
</file>

<file path=customXml/itemProps4.xml><?xml version="1.0" encoding="utf-8"?>
<ds:datastoreItem xmlns:ds="http://schemas.openxmlformats.org/officeDocument/2006/customXml" ds:itemID="{7272BB20-54CB-40DC-9263-84F374701EB2}">
  <ds:schemaRefs>
    <ds:schemaRef ds:uri="ESRI.ArcGIS.Mapping.OfficeIntegration.PowerPointInfo"/>
  </ds:schemaRefs>
</ds:datastoreItem>
</file>

<file path=customXml/itemProps5.xml><?xml version="1.0" encoding="utf-8"?>
<ds:datastoreItem xmlns:ds="http://schemas.openxmlformats.org/officeDocument/2006/customXml" ds:itemID="{8859090B-352E-4C37-9C8F-A5B2A552172F}">
  <ds:schemaRefs>
    <ds:schemaRef ds:uri="ESRI.ArcGIS.Mapping.OfficeIntegration.PowerPointInfo"/>
  </ds:schemaRefs>
</ds:datastoreItem>
</file>

<file path=customXml/itemProps6.xml><?xml version="1.0" encoding="utf-8"?>
<ds:datastoreItem xmlns:ds="http://schemas.openxmlformats.org/officeDocument/2006/customXml" ds:itemID="{32F08779-A5A3-4433-A9C4-960DACAF7BDC}">
  <ds:schemaRefs>
    <ds:schemaRef ds:uri="ESRI.ArcGIS.Mapping.OfficeIntegration.PowerPointInfo"/>
  </ds:schemaRefs>
</ds:datastoreItem>
</file>

<file path=customXml/itemProps7.xml><?xml version="1.0" encoding="utf-8"?>
<ds:datastoreItem xmlns:ds="http://schemas.openxmlformats.org/officeDocument/2006/customXml" ds:itemID="{2655E907-D856-4ABD-9922-000E4581F75B}">
  <ds:schemaRefs>
    <ds:schemaRef ds:uri="ESRI.ArcGIS.Mapping.OfficeIntegration.PowerPointInfo"/>
  </ds:schemaRefs>
</ds:datastoreItem>
</file>

<file path=customXml/itemProps8.xml><?xml version="1.0" encoding="utf-8"?>
<ds:datastoreItem xmlns:ds="http://schemas.openxmlformats.org/officeDocument/2006/customXml" ds:itemID="{09462A20-76D4-4045-BB83-7A87A3AE9B13}">
  <ds:schemaRefs>
    <ds:schemaRef ds:uri="ESRI.ArcGIS.Mapping.OfficeIntegration.PowerPointInfo"/>
  </ds:schemaRefs>
</ds:datastoreItem>
</file>

<file path=customXml/itemProps9.xml><?xml version="1.0" encoding="utf-8"?>
<ds:datastoreItem xmlns:ds="http://schemas.openxmlformats.org/officeDocument/2006/customXml" ds:itemID="{92F539CB-CB1C-49CF-8D5A-E65299BFCF8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0</TotalTime>
  <Words>3531</Words>
  <Application>Microsoft Macintosh PowerPoint</Application>
  <PresentationFormat>Custom</PresentationFormat>
  <Paragraphs>239</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Retrospect</vt:lpstr>
      <vt:lpstr>Mapping for Strategic Impact</vt:lpstr>
      <vt:lpstr>Spreadsheet data</vt:lpstr>
      <vt:lpstr>Today’s Questions</vt:lpstr>
      <vt:lpstr>Today’s Questions</vt:lpstr>
      <vt:lpstr>Strategic Impact Defined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maps are great, but…</vt:lpstr>
      <vt:lpstr>Mapping your data</vt:lpstr>
      <vt:lpstr>ArcGISONLINE.COM</vt:lpstr>
      <vt:lpstr>ArcGISONLINE.COM</vt:lpstr>
      <vt:lpstr>ArcGISOnline.com</vt:lpstr>
      <vt:lpstr>ArcGISOnline.com</vt:lpstr>
      <vt:lpstr>ArcGISOnline.com</vt:lpstr>
      <vt:lpstr>Making Maps</vt:lpstr>
      <vt:lpstr>Add data layers</vt:lpstr>
      <vt:lpstr>Adding People Groups</vt:lpstr>
      <vt:lpstr>Add Earthquake data</vt:lpstr>
      <vt:lpstr>Add World Bank Project data</vt:lpstr>
      <vt:lpstr>Strategic Impact</vt:lpstr>
      <vt:lpstr>Strategic Impact</vt:lpstr>
      <vt:lpstr>Strategic Impact</vt:lpstr>
      <vt:lpstr>Saving and Publishing Maps</vt:lpstr>
      <vt:lpstr>Saving and Publishing Maps</vt:lpstr>
      <vt:lpstr>Imb open data</vt:lpstr>
      <vt:lpstr>Strategic Impact Now</vt:lpstr>
      <vt:lpstr>Mapping for Strategic Impact</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2015-03-12T15:36:25Z</dcterms:created>
  <dcterms:modified xsi:type="dcterms:W3CDTF">2015-05-14T20:38:56Z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TC034606299991</vt:lpwstr>
  </property>
</Properties>
</file>